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  <p:sldMasterId id="2147483651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76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12192000"/>
  <p:embeddedFontLst>
    <p:embeddedFont>
      <p:font typeface="Inter" panose="020B0604020202020204" charset="0"/>
      <p:regular r:id="rId23"/>
    </p:embeddedFont>
    <p:embeddedFont>
      <p:font typeface="Inter Bold" panose="020B0604020202020204" charset="0"/>
      <p:regular r:id="rId24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1" d="100"/>
          <a:sy n="111" d="100"/>
        </p:scale>
        <p:origin x="5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1856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5427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AFAFA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864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BF4F3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63678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4122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2265520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4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Dia da Integridade e Anticorrupção</a:t>
            </a:r>
            <a:endParaRPr lang="en-US" sz="4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 1"/>
          <p:cNvSpPr/>
          <p:nvPr/>
        </p:nvSpPr>
        <p:spPr>
          <a:xfrm>
            <a:off x="4928568" y="4010124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b="1" dirty="0">
                <a:solidFill>
                  <a:srgbClr val="00B05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Conhecimentos • Capacidades • Atitudes e Valores</a:t>
            </a: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76CBA481-9F3F-132F-6AA3-C1790B606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116" y="6413995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47625" y="2192933"/>
            <a:ext cx="6724459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Fazer o certo, mesmo quando ninguém está a ver</a:t>
            </a:r>
            <a:endParaRPr lang="en-US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2716839" y="4017764"/>
            <a:ext cx="2186032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5" name="Text 2"/>
          <p:cNvSpPr/>
          <p:nvPr/>
        </p:nvSpPr>
        <p:spPr>
          <a:xfrm>
            <a:off x="2830243" y="4074418"/>
            <a:ext cx="2568808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1. CONCEITOS ESSENCIAIS</a:t>
            </a:r>
            <a:endParaRPr lang="en-US" sz="1100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123FECB1-0721-9F96-C468-0B64004ED7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1211" y="6413995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61475" y="2537822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 ética é a nossa bússola</a:t>
            </a:r>
            <a:endParaRPr lang="en-US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 2"/>
          <p:cNvSpPr/>
          <p:nvPr/>
        </p:nvSpPr>
        <p:spPr>
          <a:xfrm>
            <a:off x="402576" y="3374476"/>
            <a:ext cx="6373157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400" b="1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ÉTICA • INTEGRIDADE • TRANSPARÊNCIA • RESPONSABILIDADE • CONFIANÇA</a:t>
            </a:r>
            <a:endParaRPr lang="en-US" sz="1400" b="1" dirty="0">
              <a:solidFill>
                <a:srgbClr val="00B050"/>
              </a:solidFill>
            </a:endParaRPr>
          </a:p>
        </p:txBody>
      </p:sp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177B4754-7BD7-DB2E-F174-68E8405084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14" y="0"/>
            <a:ext cx="4571886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F748E3C-57E4-5B91-7063-BFF7E6D23A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075" y="6401311"/>
            <a:ext cx="2191660" cy="295567"/>
          </a:xfrm>
          <a:prstGeom prst="rect">
            <a:avLst/>
          </a:prstGeom>
        </p:spPr>
      </p:pic>
      <p:sp>
        <p:nvSpPr>
          <p:cNvPr id="9" name="Shape 1">
            <a:extLst>
              <a:ext uri="{FF2B5EF4-FFF2-40B4-BE49-F238E27FC236}">
                <a16:creationId xmlns:a16="http://schemas.microsoft.com/office/drawing/2014/main" id="{DEDBC295-CF9A-2B75-AA37-3859848C588E}"/>
              </a:ext>
            </a:extLst>
          </p:cNvPr>
          <p:cNvSpPr/>
          <p:nvPr/>
        </p:nvSpPr>
        <p:spPr>
          <a:xfrm>
            <a:off x="2716839" y="4017764"/>
            <a:ext cx="2186032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BF01047B-46E0-82D7-6967-6244B635886C}"/>
              </a:ext>
            </a:extLst>
          </p:cNvPr>
          <p:cNvSpPr/>
          <p:nvPr/>
        </p:nvSpPr>
        <p:spPr>
          <a:xfrm>
            <a:off x="2830243" y="4074418"/>
            <a:ext cx="2568808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1. CONCEITOS ESSENCIAIS</a:t>
            </a:r>
            <a:endParaRPr 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938139"/>
            <a:ext cx="6296860" cy="16303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>
              <a:lnSpc>
                <a:spcPct val="104000"/>
              </a:lnSpc>
              <a:defRPr/>
            </a:pPr>
            <a:r>
              <a:rPr lang="en-US" sz="5100" b="1" dirty="0">
                <a:solidFill>
                  <a:srgbClr val="5B9BD5">
                    <a:lumMod val="50000"/>
                  </a:srgb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Ser </a:t>
            </a:r>
            <a:r>
              <a:rPr lang="en-US" sz="5100" b="1" dirty="0" err="1">
                <a:solidFill>
                  <a:srgbClr val="5B9BD5">
                    <a:lumMod val="50000"/>
                  </a:srgb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íntegro</a:t>
            </a:r>
            <a:r>
              <a:rPr lang="en-US" sz="5100" b="1" dirty="0">
                <a:solidFill>
                  <a:srgbClr val="5B9BD5">
                    <a:lumMod val="50000"/>
                  </a:srgb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.</a:t>
            </a:r>
            <a:endParaRPr lang="en-US" sz="5100" dirty="0">
              <a:solidFill>
                <a:srgbClr val="5B9BD5">
                  <a:lumMod val="50000"/>
                </a:srgb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1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Inter Bold" pitchFamily="34" charset="0"/>
                <a:ea typeface="Inter Bold" pitchFamily="34" charset="-122"/>
                <a:cs typeface="Inter Bold" pitchFamily="34" charset="-120"/>
              </a:rPr>
              <a:t>Ser </a:t>
            </a:r>
            <a:r>
              <a:rPr kumimoji="0" lang="en-US" sz="5100" b="1" i="0" u="none" strike="noStrike" kern="1200" cap="none" spc="0" normalizeH="0" baseline="0" noProof="0" dirty="0" err="1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Inter Bold" pitchFamily="34" charset="0"/>
                <a:ea typeface="Inter Bold" pitchFamily="34" charset="-122"/>
                <a:cs typeface="Inter Bold" pitchFamily="34" charset="-120"/>
              </a:rPr>
              <a:t>inteiro</a:t>
            </a:r>
            <a:r>
              <a:rPr kumimoji="0" lang="en-US" sz="51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Inter Bold" pitchFamily="34" charset="0"/>
                <a:ea typeface="Inter Bold" pitchFamily="34" charset="-122"/>
                <a:cs typeface="Inter Bold" pitchFamily="34" charset="-120"/>
              </a:rPr>
              <a:t>.</a:t>
            </a:r>
            <a:endParaRPr kumimoji="0" lang="en-US" sz="51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674BAE0F-C6BA-E81C-77AE-FF01742CF6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025" y="6266211"/>
            <a:ext cx="2191660" cy="295567"/>
          </a:xfrm>
          <a:prstGeom prst="rect">
            <a:avLst/>
          </a:prstGeom>
        </p:spPr>
      </p:pic>
      <p:sp>
        <p:nvSpPr>
          <p:cNvPr id="8" name="Shape 1">
            <a:extLst>
              <a:ext uri="{FF2B5EF4-FFF2-40B4-BE49-F238E27FC236}">
                <a16:creationId xmlns:a16="http://schemas.microsoft.com/office/drawing/2014/main" id="{4C4B231E-4682-4FC7-A754-51604E705FA7}"/>
              </a:ext>
            </a:extLst>
          </p:cNvPr>
          <p:cNvSpPr/>
          <p:nvPr/>
        </p:nvSpPr>
        <p:spPr>
          <a:xfrm>
            <a:off x="2699587" y="3932154"/>
            <a:ext cx="2186032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F03AFDAD-B759-97C2-F713-61A9E4A81617}"/>
              </a:ext>
            </a:extLst>
          </p:cNvPr>
          <p:cNvSpPr/>
          <p:nvPr/>
        </p:nvSpPr>
        <p:spPr>
          <a:xfrm>
            <a:off x="2812991" y="3988808"/>
            <a:ext cx="2568808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1. CONCEITOS ESSENCIAIS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82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2552998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7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«Este dinheiro é de todos — decidimos juntos»</a:t>
            </a:r>
            <a:endParaRPr lang="en-US" sz="37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6938789" y="4017764"/>
            <a:ext cx="2886003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5" name="Text 2"/>
          <p:cNvSpPr/>
          <p:nvPr/>
        </p:nvSpPr>
        <p:spPr>
          <a:xfrm>
            <a:off x="7052193" y="4074418"/>
            <a:ext cx="3268779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2. IDENTIFICAR COMPORTAMENTOS</a:t>
            </a:r>
            <a:endParaRPr lang="en-US" sz="1100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3C8AE61-6E9A-BA41-D080-D798723BF7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116" y="6413995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2689523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Um voto não se compra</a:t>
            </a:r>
            <a:endParaRPr lang="en-US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489FC1E-E9C9-C9A1-CBC9-E8C5787310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116" y="6413995"/>
            <a:ext cx="2191660" cy="295567"/>
          </a:xfrm>
          <a:prstGeom prst="rect">
            <a:avLst/>
          </a:prstGeom>
        </p:spPr>
      </p:pic>
      <p:sp>
        <p:nvSpPr>
          <p:cNvPr id="8" name="Shape 1">
            <a:extLst>
              <a:ext uri="{FF2B5EF4-FFF2-40B4-BE49-F238E27FC236}">
                <a16:creationId xmlns:a16="http://schemas.microsoft.com/office/drawing/2014/main" id="{B3F065D8-1545-0894-3ABA-482008E6501C}"/>
              </a:ext>
            </a:extLst>
          </p:cNvPr>
          <p:cNvSpPr/>
          <p:nvPr/>
        </p:nvSpPr>
        <p:spPr>
          <a:xfrm>
            <a:off x="6938789" y="3767608"/>
            <a:ext cx="2671037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BD32E86F-767C-DE98-8A2B-4D60BD05529C}"/>
              </a:ext>
            </a:extLst>
          </p:cNvPr>
          <p:cNvSpPr/>
          <p:nvPr/>
        </p:nvSpPr>
        <p:spPr>
          <a:xfrm>
            <a:off x="7052193" y="3824262"/>
            <a:ext cx="3268779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2. IDENTIFICAR COMPORTAMENTOS</a:t>
            </a:r>
            <a:endParaRPr 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824203" y="2026096"/>
            <a:ext cx="7115174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 corrupção não tem escala,</a:t>
            </a:r>
          </a:p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tem consequências</a:t>
            </a:r>
            <a:endParaRPr lang="en-US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6668029" y="3920668"/>
            <a:ext cx="3217844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5" name="Text 2"/>
          <p:cNvSpPr/>
          <p:nvPr/>
        </p:nvSpPr>
        <p:spPr>
          <a:xfrm>
            <a:off x="6781432" y="3978263"/>
            <a:ext cx="3810302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3. NATUREZA E EXTENSÃO DA CORRUPÇÃO</a:t>
            </a:r>
            <a:endParaRPr lang="en-US" sz="1100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313CCC33-24A0-96BB-E894-6E13D6EB22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116" y="6413995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110435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Participar é inspirar</a:t>
            </a:r>
          </a:p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e transformar</a:t>
            </a:r>
            <a:endParaRPr lang="en-US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2502831" y="3722489"/>
            <a:ext cx="2483238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5" name="Text 2"/>
          <p:cNvSpPr/>
          <p:nvPr/>
        </p:nvSpPr>
        <p:spPr>
          <a:xfrm>
            <a:off x="2616234" y="3779143"/>
            <a:ext cx="2996827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4. O PAPEL DO ALUNO-CIDADÃO</a:t>
            </a:r>
            <a:endParaRPr lang="en-US" sz="1100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3607600-9E89-7405-7B11-3851FC9F0F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025" y="6413995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153286"/>
            <a:ext cx="6296860" cy="14525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4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Inter Bold" panose="020B0604020202020204" charset="0"/>
                <a:ea typeface="Inter Bold" panose="020B0604020202020204" charset="0"/>
                <a:cs typeface="Kanit Light" pitchFamily="34" charset="-120"/>
              </a:rPr>
              <a:t>Jogar limpo </a:t>
            </a:r>
          </a:p>
          <a:p>
            <a:pPr marL="0" marR="0" lvl="0" indent="0" algn="ctr" defTabSz="914400" rtl="0" eaLnBrk="1" fontAlgn="auto" latinLnBrk="0" hangingPunct="1">
              <a:lnSpc>
                <a:spcPct val="104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Inter Bold" panose="020B0604020202020204" charset="0"/>
                <a:ea typeface="Inter Bold" panose="020B0604020202020204" charset="0"/>
                <a:cs typeface="Kanit Light" pitchFamily="34" charset="-120"/>
              </a:rPr>
              <a:t>— Dentro e fora do campo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Inter Bold" panose="020B0604020202020204" charset="0"/>
              <a:ea typeface="Inter Bold" panose="020B0604020202020204" charset="0"/>
            </a:endParaRPr>
          </a:p>
        </p:txBody>
      </p:sp>
      <p:sp>
        <p:nvSpPr>
          <p:cNvPr id="6" name="Shape 1">
            <a:extLst>
              <a:ext uri="{FF2B5EF4-FFF2-40B4-BE49-F238E27FC236}">
                <a16:creationId xmlns:a16="http://schemas.microsoft.com/office/drawing/2014/main" id="{F89CEF7E-298E-6FAD-A605-633358F40EA6}"/>
              </a:ext>
            </a:extLst>
          </p:cNvPr>
          <p:cNvSpPr/>
          <p:nvPr/>
        </p:nvSpPr>
        <p:spPr>
          <a:xfrm>
            <a:off x="2502831" y="3931040"/>
            <a:ext cx="2474612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51349C0B-6666-4959-0A64-B555A9F7AD7C}"/>
              </a:ext>
            </a:extLst>
          </p:cNvPr>
          <p:cNvSpPr/>
          <p:nvPr/>
        </p:nvSpPr>
        <p:spPr>
          <a:xfrm>
            <a:off x="2616234" y="3989982"/>
            <a:ext cx="2996827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4. O PAPEL DO ALUNO-CIDADÃO</a:t>
            </a:r>
            <a:endParaRPr lang="en-US" sz="1100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F1E30F40-C996-2C64-677D-74E4D3827C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025" y="6408140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28568" y="2545358"/>
            <a:ext cx="6906444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 tua voz conta</a:t>
            </a:r>
          </a:p>
          <a:p>
            <a:pPr marL="0" indent="0" algn="ctr">
              <a:lnSpc>
                <a:spcPct val="104000"/>
              </a:lnSpc>
              <a:buNone/>
            </a:pP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Usa-a com responsabilidade</a:t>
            </a:r>
            <a:endParaRPr lang="en-US"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 1"/>
          <p:cNvSpPr/>
          <p:nvPr/>
        </p:nvSpPr>
        <p:spPr>
          <a:xfrm>
            <a:off x="4928568" y="3858914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Participar, propor, votar, pedir ajuda — cidadania ativa começa aqui.</a:t>
            </a:r>
            <a:endParaRPr lang="en-US" sz="1450" dirty="0">
              <a:solidFill>
                <a:srgbClr val="00B050"/>
              </a:solidFill>
            </a:endParaRPr>
          </a:p>
        </p:txBody>
      </p:sp>
      <p:sp>
        <p:nvSpPr>
          <p:cNvPr id="6" name="Shape 1">
            <a:extLst>
              <a:ext uri="{FF2B5EF4-FFF2-40B4-BE49-F238E27FC236}">
                <a16:creationId xmlns:a16="http://schemas.microsoft.com/office/drawing/2014/main" id="{FBCD17C1-8803-CCB0-69A0-60D698D33AA0}"/>
              </a:ext>
            </a:extLst>
          </p:cNvPr>
          <p:cNvSpPr/>
          <p:nvPr/>
        </p:nvSpPr>
        <p:spPr>
          <a:xfrm>
            <a:off x="7010662" y="4636889"/>
            <a:ext cx="2409383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7733AD11-FC02-C0A2-07CD-6EA81B89415A}"/>
              </a:ext>
            </a:extLst>
          </p:cNvPr>
          <p:cNvSpPr/>
          <p:nvPr/>
        </p:nvSpPr>
        <p:spPr>
          <a:xfrm>
            <a:off x="7124066" y="4693543"/>
            <a:ext cx="2996827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4. O PAPEL DO ALUNO-CIDADÃO</a:t>
            </a:r>
            <a:endParaRPr lang="en-US" sz="1100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BF6F7BDA-A1CA-E2B8-1968-596C5B3B08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116" y="6413995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552998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 corrupção divide. </a:t>
            </a:r>
          </a:p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 integridade une.</a:t>
            </a:r>
            <a:endParaRPr lang="en-US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2282272" y="4017764"/>
            <a:ext cx="2850445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5" name="Text 2"/>
          <p:cNvSpPr/>
          <p:nvPr/>
        </p:nvSpPr>
        <p:spPr>
          <a:xfrm>
            <a:off x="2395676" y="4074418"/>
            <a:ext cx="3437943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5. CAUSAS E EFEITOS DA CORRUPÇÃO</a:t>
            </a:r>
            <a:endParaRPr lang="en-US" sz="1100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0E2C4A18-C8BC-A455-FBB0-EF5A977017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5676" y="6398615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68766" y="2295525"/>
            <a:ext cx="6482275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 </a:t>
            </a:r>
            <a:r>
              <a:rPr lang="en-US" sz="3600" b="1" dirty="0" err="1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poder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</a:t>
            </a:r>
            <a:r>
              <a:rPr lang="en-US" sz="3600" b="1" dirty="0" err="1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confiado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</a:t>
            </a:r>
            <a:r>
              <a:rPr lang="en-US" sz="3600" b="1" dirty="0" err="1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deve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ser </a:t>
            </a:r>
            <a:r>
              <a:rPr lang="en-US" sz="3600" b="1" dirty="0" err="1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exercido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</a:t>
            </a:r>
            <a:r>
              <a:rPr lang="en-US" sz="3600" b="1" dirty="0" err="1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ao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serviço de todos</a:t>
            </a:r>
            <a:endParaRPr lang="en-US"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1749382" y="4466146"/>
            <a:ext cx="3831910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 sz="1400" dirty="0">
              <a:latin typeface="Inter" panose="020B0604020202020204" charset="0"/>
              <a:ea typeface="Inter" panose="020B060402020202020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1862785" y="4522800"/>
            <a:ext cx="4503823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6. VALORES CONSTITUCIONAIS E BOA GOVERNANÇA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356682" y="3593802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Dignidade • Liberdade • Igualdade • Justiça • Responsabilidade</a:t>
            </a: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78C02D15-42EB-3C06-7E38-741EA2469B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073" y="6413995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295525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Democracia é mais do que votar</a:t>
            </a:r>
            <a:endParaRPr lang="en-US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2158648" y="4273640"/>
            <a:ext cx="3060333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5" name="Text 2"/>
          <p:cNvSpPr/>
          <p:nvPr/>
        </p:nvSpPr>
        <p:spPr>
          <a:xfrm>
            <a:off x="2272053" y="4330294"/>
            <a:ext cx="3685289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7. CIDADÃOS, ESTADO E SOCIEDADE CIVIL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356682" y="3586291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Cada um tem um papel. Juntos, prevenimos a corrupção.</a:t>
            </a:r>
            <a:endParaRPr lang="en-US" sz="1450" dirty="0">
              <a:solidFill>
                <a:srgbClr val="00B050"/>
              </a:solidFill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242309E2-80F4-E6D3-6743-B5DA670852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074" y="6408140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156720" y="1898604"/>
            <a:ext cx="3504219" cy="472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 err="1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Instituições</a:t>
            </a:r>
            <a:endParaRPr lang="en-US" sz="4000" b="1" dirty="0">
              <a:solidFill>
                <a:schemeClr val="accent5">
                  <a:lumMod val="50000"/>
                </a:schemeClr>
              </a:solidFill>
              <a:latin typeface="Inter Bold" pitchFamily="34" charset="0"/>
              <a:ea typeface="Inter Bold" pitchFamily="34" charset="-122"/>
              <a:cs typeface="Inter Bold" pitchFamily="34" charset="-120"/>
            </a:endParaRPr>
          </a:p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 err="1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anticorrupção</a:t>
            </a:r>
            <a:endParaRPr lang="en-US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09D3C8B-2A3D-0D0A-E553-88388DD495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5429" y="6413995"/>
            <a:ext cx="2191660" cy="29556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0A39CBD-25E0-E7B2-A0B5-7B49DAA6363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361" r="17315"/>
          <a:stretch>
            <a:fillRect/>
          </a:stretch>
        </p:blipFill>
        <p:spPr>
          <a:xfrm>
            <a:off x="1" y="0"/>
            <a:ext cx="5562599" cy="6858000"/>
          </a:xfrm>
          <a:prstGeom prst="rect">
            <a:avLst/>
          </a:prstGeom>
        </p:spPr>
      </p:pic>
      <p:sp>
        <p:nvSpPr>
          <p:cNvPr id="14" name="Text 1">
            <a:extLst>
              <a:ext uri="{FF2B5EF4-FFF2-40B4-BE49-F238E27FC236}">
                <a16:creationId xmlns:a16="http://schemas.microsoft.com/office/drawing/2014/main" id="{54788E90-4F6B-E616-E9B1-EF67FA5079FF}"/>
              </a:ext>
            </a:extLst>
          </p:cNvPr>
          <p:cNvSpPr/>
          <p:nvPr/>
        </p:nvSpPr>
        <p:spPr>
          <a:xfrm>
            <a:off x="5455607" y="3578803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600" b="1" dirty="0">
                <a:solidFill>
                  <a:srgbClr val="00B05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MENAC • MINISTÉRIO PÚBLICO • POLÍCIA JUDICIÁRIA</a:t>
            </a:r>
          </a:p>
          <a:p>
            <a:pPr algn="ctr">
              <a:lnSpc>
                <a:spcPct val="133000"/>
              </a:lnSpc>
            </a:pPr>
            <a:r>
              <a:rPr lang="en-US" sz="1600" b="1" dirty="0">
                <a:solidFill>
                  <a:srgbClr val="00B050"/>
                </a:solidFill>
                <a:latin typeface="Inter Bold" pitchFamily="34" charset="0"/>
                <a:ea typeface="Inter Bold" pitchFamily="34" charset="-122"/>
              </a:rPr>
              <a:t>TRIBUNAIS</a:t>
            </a:r>
            <a:r>
              <a:rPr lang="en-US" sz="1600" b="1" dirty="0">
                <a:solidFill>
                  <a:srgbClr val="00B05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•</a:t>
            </a:r>
            <a:r>
              <a:rPr lang="en-US" sz="1600" b="1" dirty="0">
                <a:solidFill>
                  <a:srgbClr val="00B050"/>
                </a:solidFill>
                <a:latin typeface="Inter Bold" pitchFamily="34" charset="0"/>
                <a:ea typeface="Inter Bold" pitchFamily="34" charset="-122"/>
              </a:rPr>
              <a:t> SOCIEDADE CIVIL</a:t>
            </a:r>
            <a:endParaRPr lang="en-US" sz="1600" dirty="0">
              <a:solidFill>
                <a:srgbClr val="00B050"/>
              </a:solidFill>
            </a:endParaRPr>
          </a:p>
        </p:txBody>
      </p:sp>
      <p:sp>
        <p:nvSpPr>
          <p:cNvPr id="16" name="Shape 1">
            <a:extLst>
              <a:ext uri="{FF2B5EF4-FFF2-40B4-BE49-F238E27FC236}">
                <a16:creationId xmlns:a16="http://schemas.microsoft.com/office/drawing/2014/main" id="{99858C6C-970B-625E-EE7E-3E3619F29F99}"/>
              </a:ext>
            </a:extLst>
          </p:cNvPr>
          <p:cNvSpPr/>
          <p:nvPr/>
        </p:nvSpPr>
        <p:spPr>
          <a:xfrm>
            <a:off x="7507026" y="4544662"/>
            <a:ext cx="3153914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 sz="1100"/>
          </a:p>
        </p:txBody>
      </p:sp>
      <p:sp>
        <p:nvSpPr>
          <p:cNvPr id="18" name="Text 2">
            <a:extLst>
              <a:ext uri="{FF2B5EF4-FFF2-40B4-BE49-F238E27FC236}">
                <a16:creationId xmlns:a16="http://schemas.microsoft.com/office/drawing/2014/main" id="{5A1C1992-0662-5EE5-77F0-FFE1DEEEC27D}"/>
              </a:ext>
            </a:extLst>
          </p:cNvPr>
          <p:cNvSpPr/>
          <p:nvPr/>
        </p:nvSpPr>
        <p:spPr>
          <a:xfrm>
            <a:off x="7620430" y="4601316"/>
            <a:ext cx="3685289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7. CIDADÃOS, ESTADO E SOCIEDADE CIVIL</a:t>
            </a:r>
            <a:endParaRPr 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295525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Sem regras justas, não há democracia</a:t>
            </a:r>
            <a:endParaRPr lang="en-US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2291896" y="3760291"/>
            <a:ext cx="2840821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5" name="Text 2"/>
          <p:cNvSpPr/>
          <p:nvPr/>
        </p:nvSpPr>
        <p:spPr>
          <a:xfrm>
            <a:off x="2405300" y="3816946"/>
            <a:ext cx="2727417" cy="1080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8. DESAFIOS ATUAIS DA DEMOCRACIA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356682" y="4260056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Quando o poder serve interesses privados, a democracia enfraquece.</a:t>
            </a:r>
            <a:endParaRPr lang="en-US" sz="1450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79CD3DF3-70D6-858A-3241-4131DD18B8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8867" y="6389090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"/>
          <p:cNvSpPr/>
          <p:nvPr/>
        </p:nvSpPr>
        <p:spPr>
          <a:xfrm>
            <a:off x="1969722" y="3759998"/>
            <a:ext cx="3482172" cy="295567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 sz="1400" dirty="0">
              <a:latin typeface="Inter" panose="020B0604020202020204" charset="0"/>
              <a:ea typeface="Inter" panose="020B060402020202020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2067110" y="3820865"/>
            <a:ext cx="3013852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pt-PT" sz="1100" dirty="0">
                <a:latin typeface="Inter" panose="020B0604020202020204" charset="0"/>
                <a:ea typeface="Inter" panose="020B0604020202020204" charset="0"/>
              </a:rPr>
              <a:t>9. A IMPORTÂNCIA DA ÉTICA E DA INTEGRIDADE  </a:t>
            </a:r>
          </a:p>
          <a:p>
            <a:endParaRPr lang="en-US" sz="1100" dirty="0">
              <a:latin typeface="Inter" panose="020B0604020202020204" charset="0"/>
              <a:ea typeface="Inter" panose="020B0604020202020204" charset="0"/>
            </a:endParaRPr>
          </a:p>
        </p:txBody>
      </p:sp>
      <p:pic>
        <p:nvPicPr>
          <p:cNvPr id="11" name="Image 0" descr="preencoded.png">
            <a:extLst>
              <a:ext uri="{FF2B5EF4-FFF2-40B4-BE49-F238E27FC236}">
                <a16:creationId xmlns:a16="http://schemas.microsoft.com/office/drawing/2014/main" id="{DE84B09C-54D5-A9AA-0A7D-78FFD61998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13" name="Text 0">
            <a:extLst>
              <a:ext uri="{FF2B5EF4-FFF2-40B4-BE49-F238E27FC236}">
                <a16:creationId xmlns:a16="http://schemas.microsoft.com/office/drawing/2014/main" id="{439FC4BA-01BB-26A8-B0B0-DC69039D75C3}"/>
              </a:ext>
            </a:extLst>
          </p:cNvPr>
          <p:cNvSpPr/>
          <p:nvPr/>
        </p:nvSpPr>
        <p:spPr>
          <a:xfrm>
            <a:off x="623375" y="1636340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>
              <a:lnSpc>
                <a:spcPct val="104000"/>
              </a:lnSpc>
            </a:pPr>
            <a:r>
              <a:rPr lang="pt-PT" sz="3700" b="1">
                <a:solidFill>
                  <a:srgbClr val="00206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 integridade é como um icebergue</a:t>
            </a:r>
            <a:endParaRPr lang="en-US" sz="3700" dirty="0">
              <a:solidFill>
                <a:srgbClr val="002060"/>
              </a:solidFill>
            </a:endParaRPr>
          </a:p>
        </p:txBody>
      </p:sp>
      <p:sp>
        <p:nvSpPr>
          <p:cNvPr id="15" name="Text 1">
            <a:extLst>
              <a:ext uri="{FF2B5EF4-FFF2-40B4-BE49-F238E27FC236}">
                <a16:creationId xmlns:a16="http://schemas.microsoft.com/office/drawing/2014/main" id="{2D1AB02A-F10F-1DD5-DF65-78A955FBA71A}"/>
              </a:ext>
            </a:extLst>
          </p:cNvPr>
          <p:cNvSpPr/>
          <p:nvPr/>
        </p:nvSpPr>
        <p:spPr>
          <a:xfrm>
            <a:off x="623375" y="2931095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Por baixo das ações estão os valores, as intenções e a coragem de agir corretamente.</a:t>
            </a:r>
            <a:endParaRPr lang="en-US" sz="1450" dirty="0">
              <a:solidFill>
                <a:srgbClr val="00B050"/>
              </a:solidFill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7147B632-D197-AAD3-82F1-DA5AAD2CD5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8015" y="6413995"/>
            <a:ext cx="2191660" cy="295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328610" y="1742602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 MENAC:</a:t>
            </a:r>
          </a:p>
          <a:p>
            <a:pPr marL="0" indent="0" algn="ctr">
              <a:lnSpc>
                <a:spcPct val="104000"/>
              </a:lnSpc>
              <a:buNone/>
            </a:pPr>
            <a:r>
              <a:rPr lang="en-US" sz="4000" b="1" dirty="0" err="1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Parceiro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das escolas</a:t>
            </a:r>
            <a:endParaRPr lang="en-US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5328610" y="3196086"/>
            <a:ext cx="6296860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b="1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Missão</a:t>
            </a:r>
            <a:r>
              <a:rPr lang="en-US" sz="1450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: </a:t>
            </a:r>
          </a:p>
          <a:p>
            <a:pPr marL="0" indent="0" algn="ctr">
              <a:lnSpc>
                <a:spcPct val="133000"/>
              </a:lnSpc>
              <a:buNone/>
            </a:pPr>
            <a:r>
              <a:rPr lang="en-US" sz="1450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Pomover</a:t>
            </a:r>
            <a:r>
              <a:rPr lang="en-US" sz="1450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transparência, integridade e prevenção da </a:t>
            </a:r>
            <a:r>
              <a:rPr lang="en-US" sz="1450" dirty="0" err="1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corrupção</a:t>
            </a:r>
            <a:r>
              <a:rPr lang="en-US" sz="1450" dirty="0">
                <a:solidFill>
                  <a:srgbClr val="00B05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em todos os níveis de ensino.</a:t>
            </a:r>
            <a:endParaRPr lang="en-US" sz="1450" dirty="0">
              <a:solidFill>
                <a:srgbClr val="00B050"/>
              </a:solidFill>
            </a:endParaRPr>
          </a:p>
        </p:txBody>
      </p:sp>
      <p:pic>
        <p:nvPicPr>
          <p:cNvPr id="8" name="Imagem 7" descr="Uma imagem com texto, Tipo de letra, Gráficos, póster&#10;&#10;Os conteúdos gerados por IA podem estar incorretos.">
            <a:extLst>
              <a:ext uri="{FF2B5EF4-FFF2-40B4-BE49-F238E27FC236}">
                <a16:creationId xmlns:a16="http://schemas.microsoft.com/office/drawing/2014/main" id="{515D06CD-ABF5-16A8-9C1D-900255697A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906" y="798845"/>
            <a:ext cx="4564523" cy="543136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1A0D1F4-C4ED-0109-9605-E870D24522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116" y="6413995"/>
            <a:ext cx="2191660" cy="295567"/>
          </a:xfrm>
          <a:prstGeom prst="rect">
            <a:avLst/>
          </a:prstGeom>
        </p:spPr>
      </p:pic>
      <p:sp>
        <p:nvSpPr>
          <p:cNvPr id="10" name="Shape 1">
            <a:extLst>
              <a:ext uri="{FF2B5EF4-FFF2-40B4-BE49-F238E27FC236}">
                <a16:creationId xmlns:a16="http://schemas.microsoft.com/office/drawing/2014/main" id="{5C2D148B-606F-3F1C-1F1B-FD7BC0FD1CF6}"/>
              </a:ext>
            </a:extLst>
          </p:cNvPr>
          <p:cNvSpPr/>
          <p:nvPr/>
        </p:nvSpPr>
        <p:spPr>
          <a:xfrm>
            <a:off x="8018815" y="4495449"/>
            <a:ext cx="1099305" cy="287139"/>
          </a:xfrm>
          <a:prstGeom prst="roundRect">
            <a:avLst>
              <a:gd name="adj" fmla="val 22118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2" name="Text 2">
            <a:extLst>
              <a:ext uri="{FF2B5EF4-FFF2-40B4-BE49-F238E27FC236}">
                <a16:creationId xmlns:a16="http://schemas.microsoft.com/office/drawing/2014/main" id="{FBEE8EFB-5549-53BF-51A9-B4D36A045140}"/>
              </a:ext>
            </a:extLst>
          </p:cNvPr>
          <p:cNvSpPr/>
          <p:nvPr/>
        </p:nvSpPr>
        <p:spPr>
          <a:xfrm>
            <a:off x="8132220" y="4552103"/>
            <a:ext cx="916890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10. O MENAC</a:t>
            </a:r>
            <a:endParaRPr 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11783"/>
            <a:ext cx="6296860" cy="1004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150" b="1" dirty="0">
                <a:solidFill>
                  <a:srgbClr val="00206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 integridade constrói. </a:t>
            </a:r>
          </a:p>
          <a:p>
            <a:pPr marL="0" indent="0" algn="ctr">
              <a:lnSpc>
                <a:spcPct val="104000"/>
              </a:lnSpc>
              <a:buNone/>
            </a:pPr>
            <a:r>
              <a:rPr lang="en-US" sz="3150" b="1" dirty="0">
                <a:solidFill>
                  <a:srgbClr val="00206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 corrupção destrói.</a:t>
            </a:r>
            <a:endParaRPr lang="en-US" sz="3150" dirty="0">
              <a:solidFill>
                <a:srgbClr val="002060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3204586" y="1820664"/>
            <a:ext cx="1281150" cy="243979"/>
          </a:xfrm>
          <a:prstGeom prst="roundRect">
            <a:avLst>
              <a:gd name="adj" fmla="val 22126"/>
            </a:avLst>
          </a:prstGeom>
          <a:solidFill>
            <a:srgbClr val="D3CC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5" name="Text 2"/>
          <p:cNvSpPr/>
          <p:nvPr/>
        </p:nvSpPr>
        <p:spPr>
          <a:xfrm>
            <a:off x="3300925" y="1868785"/>
            <a:ext cx="1627444" cy="1477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11. O ESSENCIAL</a:t>
            </a:r>
            <a:endParaRPr lang="en-US" sz="1100" dirty="0"/>
          </a:p>
        </p:txBody>
      </p:sp>
      <p:sp>
        <p:nvSpPr>
          <p:cNvPr id="6" name="Shape 3"/>
          <p:cNvSpPr/>
          <p:nvPr/>
        </p:nvSpPr>
        <p:spPr>
          <a:xfrm>
            <a:off x="661475" y="2218234"/>
            <a:ext cx="6296860" cy="904577"/>
          </a:xfrm>
          <a:prstGeom prst="roundRect">
            <a:avLst>
              <a:gd name="adj" fmla="val 7460"/>
            </a:avLst>
          </a:prstGeom>
          <a:solidFill>
            <a:schemeClr val="accent6">
              <a:lumMod val="20000"/>
              <a:lumOff val="80000"/>
            </a:schemeClr>
          </a:solidFill>
          <a:ln w="6350">
            <a:solidFill>
              <a:srgbClr val="B9B2E5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7" name="Text 4"/>
          <p:cNvSpPr/>
          <p:nvPr/>
        </p:nvSpPr>
        <p:spPr>
          <a:xfrm>
            <a:off x="828456" y="2385219"/>
            <a:ext cx="5962898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00206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Ética</a:t>
            </a:r>
            <a:endParaRPr lang="en-US" sz="1550" dirty="0">
              <a:solidFill>
                <a:srgbClr val="002060"/>
              </a:solidFill>
            </a:endParaRPr>
          </a:p>
        </p:txBody>
      </p:sp>
      <p:sp>
        <p:nvSpPr>
          <p:cNvPr id="8" name="Text 5"/>
          <p:cNvSpPr/>
          <p:nvPr/>
        </p:nvSpPr>
        <p:spPr>
          <a:xfrm>
            <a:off x="828456" y="2718098"/>
            <a:ext cx="5962898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Refletir e discernir sobre o que é certo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661475" y="3259336"/>
            <a:ext cx="6296860" cy="904577"/>
          </a:xfrm>
          <a:prstGeom prst="roundRect">
            <a:avLst>
              <a:gd name="adj" fmla="val 7460"/>
            </a:avLst>
          </a:prstGeom>
          <a:solidFill>
            <a:schemeClr val="accent6">
              <a:lumMod val="20000"/>
              <a:lumOff val="80000"/>
            </a:schemeClr>
          </a:solidFill>
          <a:ln w="6350">
            <a:solidFill>
              <a:srgbClr val="B9B2E5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10" name="Text 7"/>
          <p:cNvSpPr/>
          <p:nvPr/>
        </p:nvSpPr>
        <p:spPr>
          <a:xfrm>
            <a:off x="828456" y="3426321"/>
            <a:ext cx="5962898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00206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Integridade</a:t>
            </a:r>
            <a:endParaRPr lang="en-US" sz="1550" dirty="0">
              <a:solidFill>
                <a:srgbClr val="002060"/>
              </a:solidFill>
            </a:endParaRPr>
          </a:p>
        </p:txBody>
      </p:sp>
      <p:sp>
        <p:nvSpPr>
          <p:cNvPr id="11" name="Text 8"/>
          <p:cNvSpPr/>
          <p:nvPr/>
        </p:nvSpPr>
        <p:spPr>
          <a:xfrm>
            <a:off x="828456" y="3759200"/>
            <a:ext cx="5962898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Agir com coerência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661475" y="4300438"/>
            <a:ext cx="6296860" cy="904577"/>
          </a:xfrm>
          <a:prstGeom prst="roundRect">
            <a:avLst>
              <a:gd name="adj" fmla="val 7460"/>
            </a:avLst>
          </a:prstGeom>
          <a:solidFill>
            <a:schemeClr val="accent6">
              <a:lumMod val="20000"/>
              <a:lumOff val="80000"/>
            </a:schemeClr>
          </a:solidFill>
          <a:ln w="6350">
            <a:solidFill>
              <a:srgbClr val="B9B2E5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13" name="Text 10"/>
          <p:cNvSpPr/>
          <p:nvPr/>
        </p:nvSpPr>
        <p:spPr>
          <a:xfrm>
            <a:off x="828456" y="4467423"/>
            <a:ext cx="5962898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00206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Transparência</a:t>
            </a:r>
            <a:endParaRPr lang="en-US" sz="1550" dirty="0">
              <a:solidFill>
                <a:srgbClr val="002060"/>
              </a:solidFill>
            </a:endParaRPr>
          </a:p>
        </p:txBody>
      </p:sp>
      <p:sp>
        <p:nvSpPr>
          <p:cNvPr id="14" name="Text 11"/>
          <p:cNvSpPr/>
          <p:nvPr/>
        </p:nvSpPr>
        <p:spPr>
          <a:xfrm>
            <a:off x="828456" y="4800302"/>
            <a:ext cx="5962898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Conhecer a realidade e veracidade</a:t>
            </a:r>
            <a:endParaRPr lang="en-US" sz="1250" dirty="0"/>
          </a:p>
        </p:txBody>
      </p:sp>
      <p:sp>
        <p:nvSpPr>
          <p:cNvPr id="15" name="Shape 12"/>
          <p:cNvSpPr/>
          <p:nvPr/>
        </p:nvSpPr>
        <p:spPr>
          <a:xfrm>
            <a:off x="661475" y="5341541"/>
            <a:ext cx="6296860" cy="904577"/>
          </a:xfrm>
          <a:prstGeom prst="roundRect">
            <a:avLst>
              <a:gd name="adj" fmla="val 7460"/>
            </a:avLst>
          </a:prstGeom>
          <a:solidFill>
            <a:schemeClr val="accent6">
              <a:lumMod val="20000"/>
              <a:lumOff val="80000"/>
            </a:schemeClr>
          </a:solidFill>
          <a:ln w="6350">
            <a:solidFill>
              <a:srgbClr val="B9B2E5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16" name="Text 13"/>
          <p:cNvSpPr/>
          <p:nvPr/>
        </p:nvSpPr>
        <p:spPr>
          <a:xfrm>
            <a:off x="828456" y="5508526"/>
            <a:ext cx="5962898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00206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Responsabilidade</a:t>
            </a:r>
            <a:endParaRPr lang="en-US" sz="1550" dirty="0">
              <a:solidFill>
                <a:srgbClr val="002060"/>
              </a:solidFill>
            </a:endParaRPr>
          </a:p>
        </p:txBody>
      </p:sp>
      <p:sp>
        <p:nvSpPr>
          <p:cNvPr id="17" name="Text 14"/>
          <p:cNvSpPr/>
          <p:nvPr/>
        </p:nvSpPr>
        <p:spPr>
          <a:xfrm>
            <a:off x="828456" y="5841405"/>
            <a:ext cx="5962898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Assumir direitos e deveres e as suas consequências</a:t>
            </a:r>
            <a:endParaRPr lang="en-US" sz="12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054869" y="1819315"/>
            <a:ext cx="6878127" cy="23627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4800" b="1" dirty="0">
                <a:solidFill>
                  <a:srgbClr val="00206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Fazer o que está certo, IMPORTA!</a:t>
            </a:r>
            <a:endParaRPr lang="en-US" sz="4800" dirty="0">
              <a:solidFill>
                <a:srgbClr val="002060"/>
              </a:solidFill>
            </a:endParaRPr>
          </a:p>
        </p:txBody>
      </p:sp>
      <p:sp>
        <p:nvSpPr>
          <p:cNvPr id="4" name="Text 1"/>
          <p:cNvSpPr/>
          <p:nvPr/>
        </p:nvSpPr>
        <p:spPr>
          <a:xfrm>
            <a:off x="5345503" y="3497762"/>
            <a:ext cx="6296860" cy="332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spcAft>
                <a:spcPts val="1200"/>
              </a:spcAft>
            </a:pPr>
            <a:r>
              <a:rPr lang="en-US" b="1" dirty="0">
                <a:solidFill>
                  <a:srgbClr val="00B05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Todos os dias! 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A6CE8EEB-96A3-6C25-5C99-6D61B6DD6B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16" y="6413995"/>
            <a:ext cx="2191660" cy="295567"/>
          </a:xfrm>
          <a:prstGeom prst="rect">
            <a:avLst/>
          </a:prstGeom>
        </p:spPr>
      </p:pic>
      <p:pic>
        <p:nvPicPr>
          <p:cNvPr id="10" name="Image 0" descr="preencoded.png">
            <a:extLst>
              <a:ext uri="{FF2B5EF4-FFF2-40B4-BE49-F238E27FC236}">
                <a16:creationId xmlns:a16="http://schemas.microsoft.com/office/drawing/2014/main" id="{B7942B30-3A11-9505-CBB6-2ECA07E984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4571886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388</Words>
  <Application>Microsoft Office PowerPoint</Application>
  <PresentationFormat>Ecrã Panorâmico</PresentationFormat>
  <Paragraphs>84</Paragraphs>
  <Slides>19</Slides>
  <Notes>19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19</vt:i4>
      </vt:variant>
    </vt:vector>
  </HeadingPairs>
  <TitlesOfParts>
    <vt:vector size="26" baseType="lpstr">
      <vt:lpstr>Inter Bold</vt:lpstr>
      <vt:lpstr>Aptos</vt:lpstr>
      <vt:lpstr>Calibri</vt:lpstr>
      <vt:lpstr>Arial</vt:lpstr>
      <vt:lpstr>Inter</vt:lpstr>
      <vt:lpstr>Office Theme</vt:lpstr>
      <vt:lpstr>1_Office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Carla Carreiro</dc:creator>
  <cp:lastModifiedBy>Nuno Cunha Rolo</cp:lastModifiedBy>
  <cp:revision>5</cp:revision>
  <dcterms:created xsi:type="dcterms:W3CDTF">2026-07-23T09:15:21Z</dcterms:created>
  <dcterms:modified xsi:type="dcterms:W3CDTF">2026-07-23T12:40:53Z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2026-07-23T09:19:05Z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af1146dc-e65f-4024-b388-53d2a1f0b5a1</vt:lpwstr>
  </property>
  <property fmtid="{D5CDD505-2E9C-101B-9397-08002B2CF9AE}" pid="7" name="MSIP_Label_defa4170-0d19-0005-0004-bc88714345d2_ActionId">
    <vt:lpwstr>d6eb35be-1052-4230-8c0c-05bb92ec66fa</vt:lpwstr>
  </property>
  <property fmtid="{D5CDD505-2E9C-101B-9397-08002B2CF9AE}" pid="8" name="MSIP_Label_defa4170-0d19-0005-0004-bc88714345d2_ContentBits">
    <vt:lpwstr>0</vt:lpwstr>
  </property>
  <property fmtid="{D5CDD505-2E9C-101B-9397-08002B2CF9AE}" pid="9" name="MSIP_Label_defa4170-0d19-0005-0004-bc88714345d2_Tag">
    <vt:lpwstr>10, 3, 0, 1</vt:lpwstr>
  </property>
</Properties>
</file>