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3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96" r:id="rId5"/>
    <p:sldMasterId id="2147483732" r:id="rId6"/>
    <p:sldMasterId id="2147483768" r:id="rId7"/>
  </p:sldMasterIdLst>
  <p:notesMasterIdLst>
    <p:notesMasterId r:id="rId44"/>
  </p:notesMasterIdLst>
  <p:sldIdLst>
    <p:sldId id="256" r:id="rId8"/>
    <p:sldId id="274" r:id="rId9"/>
    <p:sldId id="300" r:id="rId10"/>
    <p:sldId id="258" r:id="rId11"/>
    <p:sldId id="259" r:id="rId12"/>
    <p:sldId id="257" r:id="rId13"/>
    <p:sldId id="261" r:id="rId14"/>
    <p:sldId id="260" r:id="rId15"/>
    <p:sldId id="294" r:id="rId16"/>
    <p:sldId id="266" r:id="rId17"/>
    <p:sldId id="295" r:id="rId18"/>
    <p:sldId id="275" r:id="rId19"/>
    <p:sldId id="296" r:id="rId20"/>
    <p:sldId id="262" r:id="rId21"/>
    <p:sldId id="297" r:id="rId22"/>
    <p:sldId id="301" r:id="rId23"/>
    <p:sldId id="302" r:id="rId24"/>
    <p:sldId id="263" r:id="rId25"/>
    <p:sldId id="264" r:id="rId26"/>
    <p:sldId id="299" r:id="rId27"/>
    <p:sldId id="278" r:id="rId28"/>
    <p:sldId id="265" r:id="rId29"/>
    <p:sldId id="279" r:id="rId30"/>
    <p:sldId id="267" r:id="rId31"/>
    <p:sldId id="268" r:id="rId32"/>
    <p:sldId id="270" r:id="rId33"/>
    <p:sldId id="271" r:id="rId34"/>
    <p:sldId id="272" r:id="rId35"/>
    <p:sldId id="287" r:id="rId36"/>
    <p:sldId id="273" r:id="rId37"/>
    <p:sldId id="283" r:id="rId38"/>
    <p:sldId id="285" r:id="rId39"/>
    <p:sldId id="286" r:id="rId40"/>
    <p:sldId id="303" r:id="rId41"/>
    <p:sldId id="282" r:id="rId42"/>
    <p:sldId id="293" r:id="rId43"/>
  </p:sldIdLst>
  <p:sldSz cx="12192000" cy="6858000"/>
  <p:notesSz cx="6797675" cy="987266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F54C09-8690-70AC-1563-851C2CAB34BB}" name="Isolina Gomes Frade (Eduqa)" initials="I(" userId="S::isolina.frade_eduqa.pt#ext#@cegergov.onmicrosoft.com::0f82eac1-de02-40b8-a254-fd0e65c31b94" providerId="AD"/>
  <p188:author id="{D354F809-1664-531E-E764-92F27F55324F}" name="Teresa Noronha" initials="AL" userId="S::teresa.noronha@meci.gov.pt::5b7379fa-9283-4d53-8157-612f78bd7f4d" providerId="AD"/>
  <p188:author id="{3D532780-1446-8852-3415-7A3BBA339CC8}" name="Lara Alvar" initials="LB" userId="S::lara.alvar@eduqa.pt::0e840fd4-8546-4910-80e9-4d3dd03d525c" providerId="AD"/>
  <p188:author id="{808D3385-2474-F311-9E49-ACC99C0A238A}" name="Nuno Cunha Rolo" initials="NCR" userId="Nuno Cunha Rolo" providerId="None"/>
  <p188:author id="{2B8128EC-9A0C-F158-FE1F-123C34E7926F}" name="Lara Alvar" initials="LA" userId="S::lara.alvar_eduqa.pt#ext#@cegergov.onmicrosoft.com::6604574d-3fa3-459d-9bbf-b4f26915d9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F61"/>
    <a:srgbClr val="2FA4A9"/>
    <a:srgbClr val="1C97D5"/>
    <a:srgbClr val="258287"/>
    <a:srgbClr val="FFFFFF"/>
    <a:srgbClr val="F7AB35"/>
    <a:srgbClr val="04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5BD286-0352-40C8-86F6-609D9BC3F8C8}" v="10" dt="2026-09-22T14:56:41.821"/>
    <p1510:client id="{E15692C1-4D51-4628-BCCD-D4C7311D5592}" v="1" dt="2026-09-22T16:34:48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5254" autoAdjust="0"/>
  </p:normalViewPr>
  <p:slideViewPr>
    <p:cSldViewPr snapToGrid="0">
      <p:cViewPr varScale="1">
        <p:scale>
          <a:sx n="68" d="100"/>
          <a:sy n="68" d="100"/>
        </p:scale>
        <p:origin x="21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o Cunha Rolo" userId="ea370473-67bf-4a3a-a1d7-7da12b853f8a" providerId="ADAL" clId="{B1021204-FD8E-4A68-BEAA-44C0143E831C}"/>
    <pc:docChg chg="undo custSel addSld delSld modSld">
      <pc:chgData name="Nuno Cunha Rolo" userId="ea370473-67bf-4a3a-a1d7-7da12b853f8a" providerId="ADAL" clId="{B1021204-FD8E-4A68-BEAA-44C0143E831C}" dt="2026-09-22T15:23:05.989" v="1462" actId="20577"/>
      <pc:docMkLst>
        <pc:docMk/>
      </pc:docMkLst>
      <pc:sldChg chg="modSp mod">
        <pc:chgData name="Nuno Cunha Rolo" userId="ea370473-67bf-4a3a-a1d7-7da12b853f8a" providerId="ADAL" clId="{B1021204-FD8E-4A68-BEAA-44C0143E831C}" dt="2026-09-22T15:11:51.226" v="1179" actId="20577"/>
        <pc:sldMkLst>
          <pc:docMk/>
          <pc:sldMk cId="1312928463" sldId="262"/>
        </pc:sldMkLst>
        <pc:spChg chg="mod">
          <ac:chgData name="Nuno Cunha Rolo" userId="ea370473-67bf-4a3a-a1d7-7da12b853f8a" providerId="ADAL" clId="{B1021204-FD8E-4A68-BEAA-44C0143E831C}" dt="2026-09-22T15:11:51.226" v="1179" actId="20577"/>
          <ac:spMkLst>
            <pc:docMk/>
            <pc:sldMk cId="1312928463" sldId="262"/>
            <ac:spMk id="6" creationId="{5C8E84A7-6820-462D-A4F3-1D83BDA103AD}"/>
          </ac:spMkLst>
        </pc:spChg>
      </pc:sldChg>
      <pc:sldChg chg="modSp mod modNotesTx">
        <pc:chgData name="Nuno Cunha Rolo" userId="ea370473-67bf-4a3a-a1d7-7da12b853f8a" providerId="ADAL" clId="{B1021204-FD8E-4A68-BEAA-44C0143E831C}" dt="2026-09-22T14:22:54.456" v="901" actId="20577"/>
        <pc:sldMkLst>
          <pc:docMk/>
          <pc:sldMk cId="0" sldId="275"/>
        </pc:sldMkLst>
        <pc:spChg chg="mod">
          <ac:chgData name="Nuno Cunha Rolo" userId="ea370473-67bf-4a3a-a1d7-7da12b853f8a" providerId="ADAL" clId="{B1021204-FD8E-4A68-BEAA-44C0143E831C}" dt="2026-09-22T14:22:54.456" v="901" actId="20577"/>
          <ac:spMkLst>
            <pc:docMk/>
            <pc:sldMk cId="0" sldId="275"/>
            <ac:spMk id="8" creationId="{17C5FD31-A775-E113-0936-B1D25584564A}"/>
          </ac:spMkLst>
        </pc:spChg>
      </pc:sldChg>
      <pc:sldChg chg="modSp del mod">
        <pc:chgData name="Nuno Cunha Rolo" userId="ea370473-67bf-4a3a-a1d7-7da12b853f8a" providerId="ADAL" clId="{B1021204-FD8E-4A68-BEAA-44C0143E831C}" dt="2026-09-22T14:40:27.635" v="1047" actId="47"/>
        <pc:sldMkLst>
          <pc:docMk/>
          <pc:sldMk cId="0" sldId="277"/>
        </pc:sldMkLst>
        <pc:graphicFrameChg chg="modGraphic">
          <ac:chgData name="Nuno Cunha Rolo" userId="ea370473-67bf-4a3a-a1d7-7da12b853f8a" providerId="ADAL" clId="{B1021204-FD8E-4A68-BEAA-44C0143E831C}" dt="2026-09-22T14:07:33.477" v="839" actId="20577"/>
          <ac:graphicFrameMkLst>
            <pc:docMk/>
            <pc:sldMk cId="0" sldId="277"/>
            <ac:graphicFrameMk id="12" creationId="{00000000-0000-0000-0000-000000000000}"/>
          </ac:graphicFrameMkLst>
        </pc:graphicFrameChg>
      </pc:sldChg>
      <pc:sldChg chg="modSp mod modNotesTx">
        <pc:chgData name="Nuno Cunha Rolo" userId="ea370473-67bf-4a3a-a1d7-7da12b853f8a" providerId="ADAL" clId="{B1021204-FD8E-4A68-BEAA-44C0143E831C}" dt="2026-09-22T15:08:30.150" v="1105" actId="20577"/>
        <pc:sldMkLst>
          <pc:docMk/>
          <pc:sldMk cId="3439520510" sldId="296"/>
        </pc:sldMkLst>
        <pc:spChg chg="mod">
          <ac:chgData name="Nuno Cunha Rolo" userId="ea370473-67bf-4a3a-a1d7-7da12b853f8a" providerId="ADAL" clId="{B1021204-FD8E-4A68-BEAA-44C0143E831C}" dt="2026-09-22T15:08:30.150" v="1105" actId="20577"/>
          <ac:spMkLst>
            <pc:docMk/>
            <pc:sldMk cId="3439520510" sldId="296"/>
            <ac:spMk id="2" creationId="{F982DAFE-301A-82B0-9464-BB904B09A8F8}"/>
          </ac:spMkLst>
        </pc:spChg>
        <pc:spChg chg="mod">
          <ac:chgData name="Nuno Cunha Rolo" userId="ea370473-67bf-4a3a-a1d7-7da12b853f8a" providerId="ADAL" clId="{B1021204-FD8E-4A68-BEAA-44C0143E831C}" dt="2026-09-22T14:41:04.558" v="1057" actId="20577"/>
          <ac:spMkLst>
            <pc:docMk/>
            <pc:sldMk cId="3439520510" sldId="296"/>
            <ac:spMk id="6" creationId="{AACEE3A6-9687-8311-7451-1C9A8B99DF7B}"/>
          </ac:spMkLst>
        </pc:spChg>
        <pc:spChg chg="mod">
          <ac:chgData name="Nuno Cunha Rolo" userId="ea370473-67bf-4a3a-a1d7-7da12b853f8a" providerId="ADAL" clId="{B1021204-FD8E-4A68-BEAA-44C0143E831C}" dt="2026-09-22T14:21:40.355" v="847" actId="1035"/>
          <ac:spMkLst>
            <pc:docMk/>
            <pc:sldMk cId="3439520510" sldId="296"/>
            <ac:spMk id="11" creationId="{86C4C64B-B52A-1F5F-BDEA-86CA4D6A6942}"/>
          </ac:spMkLst>
        </pc:spChg>
        <pc:spChg chg="mod">
          <ac:chgData name="Nuno Cunha Rolo" userId="ea370473-67bf-4a3a-a1d7-7da12b853f8a" providerId="ADAL" clId="{B1021204-FD8E-4A68-BEAA-44C0143E831C}" dt="2026-09-22T14:21:47.505" v="853" actId="1036"/>
          <ac:spMkLst>
            <pc:docMk/>
            <pc:sldMk cId="3439520510" sldId="296"/>
            <ac:spMk id="12" creationId="{31B8F66E-9583-A3FF-4C3A-DA6D3711361A}"/>
          </ac:spMkLst>
        </pc:spChg>
        <pc:spChg chg="mod">
          <ac:chgData name="Nuno Cunha Rolo" userId="ea370473-67bf-4a3a-a1d7-7da12b853f8a" providerId="ADAL" clId="{B1021204-FD8E-4A68-BEAA-44C0143E831C}" dt="2026-09-22T14:22:10.980" v="869" actId="1035"/>
          <ac:spMkLst>
            <pc:docMk/>
            <pc:sldMk cId="3439520510" sldId="296"/>
            <ac:spMk id="14" creationId="{C49AE10C-F0BC-5DF9-83C8-7C49DAC3A8AD}"/>
          </ac:spMkLst>
        </pc:spChg>
        <pc:spChg chg="mod">
          <ac:chgData name="Nuno Cunha Rolo" userId="ea370473-67bf-4a3a-a1d7-7da12b853f8a" providerId="ADAL" clId="{B1021204-FD8E-4A68-BEAA-44C0143E831C}" dt="2026-09-22T14:21:54.641" v="862" actId="1035"/>
          <ac:spMkLst>
            <pc:docMk/>
            <pc:sldMk cId="3439520510" sldId="296"/>
            <ac:spMk id="16" creationId="{EF2E3CE4-AC79-CDA9-28BA-F45A21974EA9}"/>
          </ac:spMkLst>
        </pc:spChg>
        <pc:spChg chg="mod">
          <ac:chgData name="Nuno Cunha Rolo" userId="ea370473-67bf-4a3a-a1d7-7da12b853f8a" providerId="ADAL" clId="{B1021204-FD8E-4A68-BEAA-44C0143E831C}" dt="2026-09-22T14:22:07.043" v="867" actId="1036"/>
          <ac:spMkLst>
            <pc:docMk/>
            <pc:sldMk cId="3439520510" sldId="296"/>
            <ac:spMk id="18" creationId="{D0520039-6CE8-E6D0-71A5-57ACB87E1633}"/>
          </ac:spMkLst>
        </pc:spChg>
        <pc:cxnChg chg="mod">
          <ac:chgData name="Nuno Cunha Rolo" userId="ea370473-67bf-4a3a-a1d7-7da12b853f8a" providerId="ADAL" clId="{B1021204-FD8E-4A68-BEAA-44C0143E831C}" dt="2026-09-22T14:21:40.355" v="847" actId="1035"/>
          <ac:cxnSpMkLst>
            <pc:docMk/>
            <pc:sldMk cId="3439520510" sldId="296"/>
            <ac:cxnSpMk id="7" creationId="{5896D056-0D2A-1739-89B9-14D8C3D1B153}"/>
          </ac:cxnSpMkLst>
        </pc:cxnChg>
        <pc:cxnChg chg="mod">
          <ac:chgData name="Nuno Cunha Rolo" userId="ea370473-67bf-4a3a-a1d7-7da12b853f8a" providerId="ADAL" clId="{B1021204-FD8E-4A68-BEAA-44C0143E831C}" dt="2026-09-22T14:21:47.505" v="853" actId="1036"/>
          <ac:cxnSpMkLst>
            <pc:docMk/>
            <pc:sldMk cId="3439520510" sldId="296"/>
            <ac:cxnSpMk id="8" creationId="{4E0FF34B-BD1D-DF7D-5215-9034296BB884}"/>
          </ac:cxnSpMkLst>
        </pc:cxnChg>
        <pc:cxnChg chg="mod">
          <ac:chgData name="Nuno Cunha Rolo" userId="ea370473-67bf-4a3a-a1d7-7da12b853f8a" providerId="ADAL" clId="{B1021204-FD8E-4A68-BEAA-44C0143E831C}" dt="2026-09-22T13:42:10.130" v="630" actId="1035"/>
          <ac:cxnSpMkLst>
            <pc:docMk/>
            <pc:sldMk cId="3439520510" sldId="296"/>
            <ac:cxnSpMk id="9" creationId="{CBAF2C28-AAD7-CFA0-9F84-5F62086ABE8B}"/>
          </ac:cxnSpMkLst>
        </pc:cxnChg>
        <pc:cxnChg chg="mod">
          <ac:chgData name="Nuno Cunha Rolo" userId="ea370473-67bf-4a3a-a1d7-7da12b853f8a" providerId="ADAL" clId="{B1021204-FD8E-4A68-BEAA-44C0143E831C}" dt="2026-09-22T14:21:54.641" v="862" actId="1035"/>
          <ac:cxnSpMkLst>
            <pc:docMk/>
            <pc:sldMk cId="3439520510" sldId="296"/>
            <ac:cxnSpMk id="15" creationId="{16654F5E-6009-C00C-9C83-FBE298AC6ABB}"/>
          </ac:cxnSpMkLst>
        </pc:cxnChg>
        <pc:cxnChg chg="mod">
          <ac:chgData name="Nuno Cunha Rolo" userId="ea370473-67bf-4a3a-a1d7-7da12b853f8a" providerId="ADAL" clId="{B1021204-FD8E-4A68-BEAA-44C0143E831C}" dt="2026-09-22T14:22:07.043" v="867" actId="1036"/>
          <ac:cxnSpMkLst>
            <pc:docMk/>
            <pc:sldMk cId="3439520510" sldId="296"/>
            <ac:cxnSpMk id="17" creationId="{954EFE14-C784-12D3-25CC-F4416265CA46}"/>
          </ac:cxnSpMkLst>
        </pc:cxnChg>
      </pc:sldChg>
      <pc:sldChg chg="delSp modSp add mod">
        <pc:chgData name="Nuno Cunha Rolo" userId="ea370473-67bf-4a3a-a1d7-7da12b853f8a" providerId="ADAL" clId="{B1021204-FD8E-4A68-BEAA-44C0143E831C}" dt="2026-09-22T15:20:56.477" v="1372" actId="20577"/>
        <pc:sldMkLst>
          <pc:docMk/>
          <pc:sldMk cId="0" sldId="301"/>
        </pc:sldMkLst>
        <pc:spChg chg="mod">
          <ac:chgData name="Nuno Cunha Rolo" userId="ea370473-67bf-4a3a-a1d7-7da12b853f8a" providerId="ADAL" clId="{B1021204-FD8E-4A68-BEAA-44C0143E831C}" dt="2026-09-22T14:40:03.938" v="1044" actId="20577"/>
          <ac:spMkLst>
            <pc:docMk/>
            <pc:sldMk cId="0" sldId="301"/>
            <ac:spMk id="10" creationId="{00000000-0000-0000-0000-000000000000}"/>
          </ac:spMkLst>
        </pc:spChg>
        <pc:spChg chg="mod">
          <ac:chgData name="Nuno Cunha Rolo" userId="ea370473-67bf-4a3a-a1d7-7da12b853f8a" providerId="ADAL" clId="{B1021204-FD8E-4A68-BEAA-44C0143E831C}" dt="2026-09-22T14:40:11.417" v="1045" actId="1076"/>
          <ac:spMkLst>
            <pc:docMk/>
            <pc:sldMk cId="0" sldId="301"/>
            <ac:spMk id="11" creationId="{00000000-0000-0000-0000-000000000000}"/>
          </ac:spMkLst>
        </pc:spChg>
        <pc:spChg chg="del mod">
          <ac:chgData name="Nuno Cunha Rolo" userId="ea370473-67bf-4a3a-a1d7-7da12b853f8a" providerId="ADAL" clId="{B1021204-FD8E-4A68-BEAA-44C0143E831C}" dt="2026-09-22T14:38:59.144" v="1030"/>
          <ac:spMkLst>
            <pc:docMk/>
            <pc:sldMk cId="0" sldId="301"/>
            <ac:spMk id="12" creationId="{00000000-0000-0000-0000-000000000000}"/>
          </ac:spMkLst>
        </pc:spChg>
        <pc:spChg chg="mod">
          <ac:chgData name="Nuno Cunha Rolo" userId="ea370473-67bf-4a3a-a1d7-7da12b853f8a" providerId="ADAL" clId="{B1021204-FD8E-4A68-BEAA-44C0143E831C}" dt="2026-09-22T14:38:44.957" v="1027" actId="20577"/>
          <ac:spMkLst>
            <pc:docMk/>
            <pc:sldMk cId="0" sldId="301"/>
            <ac:spMk id="14" creationId="{00000000-0000-0000-0000-000000000000}"/>
          </ac:spMkLst>
        </pc:spChg>
        <pc:graphicFrameChg chg="modGraphic">
          <ac:chgData name="Nuno Cunha Rolo" userId="ea370473-67bf-4a3a-a1d7-7da12b853f8a" providerId="ADAL" clId="{B1021204-FD8E-4A68-BEAA-44C0143E831C}" dt="2026-09-22T15:20:56.477" v="1372" actId="20577"/>
          <ac:graphicFrameMkLst>
            <pc:docMk/>
            <pc:sldMk cId="0" sldId="301"/>
            <ac:graphicFrameMk id="13" creationId="{00000000-0000-0000-0000-000000000000}"/>
          </ac:graphicFrameMkLst>
        </pc:graphicFrameChg>
      </pc:sldChg>
      <pc:sldChg chg="delSp modSp add mod modNotesTx">
        <pc:chgData name="Nuno Cunha Rolo" userId="ea370473-67bf-4a3a-a1d7-7da12b853f8a" providerId="ADAL" clId="{B1021204-FD8E-4A68-BEAA-44C0143E831C}" dt="2026-09-22T15:23:05.989" v="1462" actId="20577"/>
        <pc:sldMkLst>
          <pc:docMk/>
          <pc:sldMk cId="0" sldId="302"/>
        </pc:sldMkLst>
        <pc:spChg chg="mod">
          <ac:chgData name="Nuno Cunha Rolo" userId="ea370473-67bf-4a3a-a1d7-7da12b853f8a" providerId="ADAL" clId="{B1021204-FD8E-4A68-BEAA-44C0143E831C}" dt="2026-09-22T14:40:01" v="1043" actId="20577"/>
          <ac:spMkLst>
            <pc:docMk/>
            <pc:sldMk cId="0" sldId="302"/>
            <ac:spMk id="10" creationId="{00000000-0000-0000-0000-000000000000}"/>
          </ac:spMkLst>
        </pc:spChg>
        <pc:spChg chg="mod">
          <ac:chgData name="Nuno Cunha Rolo" userId="ea370473-67bf-4a3a-a1d7-7da12b853f8a" providerId="ADAL" clId="{B1021204-FD8E-4A68-BEAA-44C0143E831C}" dt="2026-09-22T14:40:16.042" v="1046" actId="1076"/>
          <ac:spMkLst>
            <pc:docMk/>
            <pc:sldMk cId="0" sldId="302"/>
            <ac:spMk id="11" creationId="{00000000-0000-0000-0000-000000000000}"/>
          </ac:spMkLst>
        </pc:spChg>
        <pc:spChg chg="del">
          <ac:chgData name="Nuno Cunha Rolo" userId="ea370473-67bf-4a3a-a1d7-7da12b853f8a" providerId="ADAL" clId="{B1021204-FD8E-4A68-BEAA-44C0143E831C}" dt="2026-09-22T14:39:37.346" v="1036" actId="478"/>
          <ac:spMkLst>
            <pc:docMk/>
            <pc:sldMk cId="0" sldId="302"/>
            <ac:spMk id="12" creationId="{00000000-0000-0000-0000-000000000000}"/>
          </ac:spMkLst>
        </pc:spChg>
        <pc:graphicFrameChg chg="modGraphic">
          <ac:chgData name="Nuno Cunha Rolo" userId="ea370473-67bf-4a3a-a1d7-7da12b853f8a" providerId="ADAL" clId="{B1021204-FD8E-4A68-BEAA-44C0143E831C}" dt="2026-09-22T15:23:05.989" v="1462" actId="20577"/>
          <ac:graphicFrameMkLst>
            <pc:docMk/>
            <pc:sldMk cId="0" sldId="302"/>
            <ac:graphicFrameMk id="13" creationId="{00000000-0000-0000-0000-000000000000}"/>
          </ac:graphicFrameMkLst>
        </pc:graphicFrameChg>
      </pc:sldChg>
    </pc:docChg>
  </pc:docChgLst>
  <pc:docChgLst>
    <pc:chgData name="Teresa Noronha" userId="5b7379fa-9283-4d53-8157-612f78bd7f4d" providerId="ADAL" clId="{90E08D03-F59B-4E0A-8E02-BED6E0696A7D}"/>
    <pc:docChg chg="addSld delSld modSld">
      <pc:chgData name="Teresa Noronha" userId="5b7379fa-9283-4d53-8157-612f78bd7f4d" providerId="ADAL" clId="{90E08D03-F59B-4E0A-8E02-BED6E0696A7D}" dt="2026-09-22T16:35:41.564" v="2" actId="729"/>
      <pc:docMkLst>
        <pc:docMk/>
      </pc:docMkLst>
      <pc:sldChg chg="del">
        <pc:chgData name="Teresa Noronha" userId="5b7379fa-9283-4d53-8157-612f78bd7f4d" providerId="ADAL" clId="{90E08D03-F59B-4E0A-8E02-BED6E0696A7D}" dt="2026-09-22T16:34:49.951" v="1" actId="47"/>
        <pc:sldMkLst>
          <pc:docMk/>
          <pc:sldMk cId="3377374081" sldId="280"/>
        </pc:sldMkLst>
      </pc:sldChg>
      <pc:sldChg chg="mod modShow">
        <pc:chgData name="Teresa Noronha" userId="5b7379fa-9283-4d53-8157-612f78bd7f4d" providerId="ADAL" clId="{90E08D03-F59B-4E0A-8E02-BED6E0696A7D}" dt="2026-09-22T16:35:41.564" v="2" actId="729"/>
        <pc:sldMkLst>
          <pc:docMk/>
          <pc:sldMk cId="0" sldId="282"/>
        </pc:sldMkLst>
      </pc:sldChg>
      <pc:sldChg chg="mod modShow">
        <pc:chgData name="Teresa Noronha" userId="5b7379fa-9283-4d53-8157-612f78bd7f4d" providerId="ADAL" clId="{90E08D03-F59B-4E0A-8E02-BED6E0696A7D}" dt="2026-09-22T16:35:41.564" v="2" actId="729"/>
        <pc:sldMkLst>
          <pc:docMk/>
          <pc:sldMk cId="0" sldId="283"/>
        </pc:sldMkLst>
      </pc:sldChg>
      <pc:sldChg chg="mod modShow">
        <pc:chgData name="Teresa Noronha" userId="5b7379fa-9283-4d53-8157-612f78bd7f4d" providerId="ADAL" clId="{90E08D03-F59B-4E0A-8E02-BED6E0696A7D}" dt="2026-09-22T16:35:41.564" v="2" actId="729"/>
        <pc:sldMkLst>
          <pc:docMk/>
          <pc:sldMk cId="0" sldId="285"/>
        </pc:sldMkLst>
      </pc:sldChg>
      <pc:sldChg chg="mod modShow">
        <pc:chgData name="Teresa Noronha" userId="5b7379fa-9283-4d53-8157-612f78bd7f4d" providerId="ADAL" clId="{90E08D03-F59B-4E0A-8E02-BED6E0696A7D}" dt="2026-09-22T16:35:41.564" v="2" actId="729"/>
        <pc:sldMkLst>
          <pc:docMk/>
          <pc:sldMk cId="0" sldId="286"/>
        </pc:sldMkLst>
      </pc:sldChg>
      <pc:sldChg chg="mod modShow">
        <pc:chgData name="Teresa Noronha" userId="5b7379fa-9283-4d53-8157-612f78bd7f4d" providerId="ADAL" clId="{90E08D03-F59B-4E0A-8E02-BED6E0696A7D}" dt="2026-09-22T16:35:41.564" v="2" actId="729"/>
        <pc:sldMkLst>
          <pc:docMk/>
          <pc:sldMk cId="3879882704" sldId="293"/>
        </pc:sldMkLst>
      </pc:sldChg>
      <pc:sldChg chg="add mod modShow">
        <pc:chgData name="Teresa Noronha" userId="5b7379fa-9283-4d53-8157-612f78bd7f4d" providerId="ADAL" clId="{90E08D03-F59B-4E0A-8E02-BED6E0696A7D}" dt="2026-09-22T16:35:41.564" v="2" actId="729"/>
        <pc:sldMkLst>
          <pc:docMk/>
          <pc:sldMk cId="1303760387" sldId="30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Nas notas dos slides serão assinaladas exemplos de perguntas para discussão, quando aplicável e se houver oportunidade.</a:t>
            </a:r>
          </a:p>
          <a:p>
            <a:r>
              <a:rPr lang="pt-PT" dirty="0"/>
              <a:t>Exemplo: “</a:t>
            </a:r>
            <a:r>
              <a:rPr b="1" dirty="0" err="1"/>
              <a:t>Pergunta</a:t>
            </a:r>
            <a:r>
              <a:rPr b="1" dirty="0"/>
              <a:t> para </a:t>
            </a:r>
            <a:r>
              <a:rPr b="1" dirty="0" err="1"/>
              <a:t>discussão</a:t>
            </a:r>
            <a:r>
              <a:rPr dirty="0"/>
              <a:t>: Boas </a:t>
            </a:r>
            <a:r>
              <a:rPr dirty="0" err="1"/>
              <a:t>intenções</a:t>
            </a:r>
            <a:r>
              <a:rPr dirty="0"/>
              <a:t> </a:t>
            </a:r>
            <a:r>
              <a:rPr dirty="0" err="1"/>
              <a:t>bastam</a:t>
            </a:r>
            <a:r>
              <a:rPr dirty="0"/>
              <a:t> para </a:t>
            </a:r>
            <a:r>
              <a:rPr dirty="0" err="1"/>
              <a:t>produzir</a:t>
            </a:r>
            <a:r>
              <a:rPr dirty="0"/>
              <a:t> </a:t>
            </a:r>
            <a:r>
              <a:rPr dirty="0" err="1"/>
              <a:t>decisões</a:t>
            </a:r>
            <a:r>
              <a:rPr dirty="0"/>
              <a:t> </a:t>
            </a:r>
            <a:r>
              <a:rPr dirty="0" err="1"/>
              <a:t>íntegras</a:t>
            </a:r>
            <a:r>
              <a:rPr dirty="0"/>
              <a:t>?</a:t>
            </a:r>
            <a:r>
              <a:rPr lang="pt-PT" dirty="0"/>
              <a:t>"</a:t>
            </a:r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Compreender a arquitetura conceptual: ética orienta; integridade concretiza; transparência torna </a:t>
            </a:r>
            <a:r>
              <a:rPr lang="pt-PT" sz="1200" b="0" i="1" dirty="0" err="1">
                <a:solidFill>
                  <a:srgbClr val="7B551A"/>
                </a:solidFill>
                <a:latin typeface="Calibri"/>
              </a:rPr>
              <a:t>escrutinável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; anticorrupção previne e reage.</a:t>
            </a:r>
          </a:p>
          <a:p>
            <a:r>
              <a:rPr b="1" dirty="0" err="1"/>
              <a:t>Pergunta</a:t>
            </a:r>
            <a:r>
              <a:rPr b="1" dirty="0"/>
              <a:t> para </a:t>
            </a:r>
            <a:r>
              <a:rPr b="1" dirty="0" err="1"/>
              <a:t>discussão</a:t>
            </a:r>
            <a:r>
              <a:rPr dirty="0"/>
              <a:t>: Pode haver </a:t>
            </a:r>
            <a:r>
              <a:rPr dirty="0" err="1"/>
              <a:t>transparência</a:t>
            </a:r>
            <a:r>
              <a:rPr dirty="0"/>
              <a:t> </a:t>
            </a:r>
            <a:r>
              <a:rPr dirty="0" err="1"/>
              <a:t>sem</a:t>
            </a:r>
            <a:r>
              <a:rPr dirty="0"/>
              <a:t> </a:t>
            </a:r>
            <a:r>
              <a:rPr dirty="0" err="1"/>
              <a:t>integridade</a:t>
            </a:r>
            <a:r>
              <a:rPr lang="pt-PT" dirty="0"/>
              <a:t> ou</a:t>
            </a:r>
            <a:r>
              <a:rPr dirty="0"/>
              <a:t> </a:t>
            </a:r>
            <a:r>
              <a:rPr dirty="0" err="1"/>
              <a:t>integridade</a:t>
            </a:r>
            <a:r>
              <a:rPr dirty="0"/>
              <a:t> </a:t>
            </a:r>
            <a:r>
              <a:rPr dirty="0" err="1"/>
              <a:t>sem</a:t>
            </a:r>
            <a:r>
              <a:rPr dirty="0"/>
              <a:t> </a:t>
            </a:r>
            <a:r>
              <a:rPr dirty="0" err="1"/>
              <a:t>mecanismos</a:t>
            </a:r>
            <a:r>
              <a:rPr dirty="0"/>
              <a:t> de </a:t>
            </a:r>
            <a:r>
              <a:rPr dirty="0" err="1"/>
              <a:t>transparência</a:t>
            </a:r>
            <a:r>
              <a:rPr dirty="0"/>
              <a:t>?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Refletir, identificar e </a:t>
            </a:r>
            <a:r>
              <a:rPr lang="pt-PT" sz="1200" i="1">
                <a:solidFill>
                  <a:srgbClr val="7B551A"/>
                </a:solidFill>
                <a:latin typeface="Calibri"/>
              </a:rPr>
              <a:t>relacionar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 relevância da ética e integridade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A </a:t>
            </a:r>
            <a:r>
              <a:rPr err="1"/>
              <a:t>decisão</a:t>
            </a:r>
            <a:r>
              <a:t> é </a:t>
            </a:r>
            <a:r>
              <a:rPr err="1"/>
              <a:t>justificável</a:t>
            </a:r>
            <a:r>
              <a:t> </a:t>
            </a:r>
            <a:r>
              <a:rPr err="1"/>
              <a:t>às</a:t>
            </a:r>
            <a:r>
              <a:t> </a:t>
            </a:r>
            <a:r>
              <a:rPr err="1"/>
              <a:t>pessoas</a:t>
            </a:r>
            <a:r>
              <a:t> </a:t>
            </a:r>
            <a:r>
              <a:rPr err="1"/>
              <a:t>afetadas</a:t>
            </a:r>
            <a:r>
              <a:t> e </a:t>
            </a:r>
            <a:r>
              <a:rPr err="1"/>
              <a:t>resiste</a:t>
            </a:r>
            <a:r>
              <a:t> </a:t>
            </a:r>
            <a:r>
              <a:rPr err="1"/>
              <a:t>ao</a:t>
            </a:r>
            <a:r>
              <a:t> </a:t>
            </a:r>
            <a:r>
              <a:rPr err="1"/>
              <a:t>escrutínio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Refletir e identificar comportamentos e dilemas éticos e de integridade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dever</a:t>
            </a:r>
            <a:r>
              <a:t> de </a:t>
            </a:r>
            <a:r>
              <a:rPr err="1"/>
              <a:t>cuidado</a:t>
            </a:r>
            <a:r>
              <a:t> </a:t>
            </a:r>
            <a:r>
              <a:rPr err="1"/>
              <a:t>existe</a:t>
            </a:r>
            <a:r>
              <a:t> antes de </a:t>
            </a:r>
            <a:r>
              <a:rPr err="1"/>
              <a:t>aceitar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vantagem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err="1"/>
              <a:t>assinar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decisão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Objetivo:</a:t>
            </a: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argumentar, escutar e distinguir a letra da regra da sua finalidade</a:t>
            </a:r>
          </a:p>
          <a:p>
            <a:r>
              <a:rPr b="1" dirty="0" err="1"/>
              <a:t>Dinâmica</a:t>
            </a:r>
            <a:r>
              <a:rPr b="1" dirty="0"/>
              <a:t> </a:t>
            </a:r>
            <a:r>
              <a:rPr b="1" dirty="0" err="1"/>
              <a:t>sugerida</a:t>
            </a:r>
            <a:r>
              <a:rPr lang="pt-PT" b="1" dirty="0"/>
              <a:t>:</a:t>
            </a:r>
            <a:endParaRPr b="1" dirty="0"/>
          </a:p>
          <a:p>
            <a:r>
              <a:rPr dirty="0"/>
              <a:t>Dar 4 </a:t>
            </a:r>
            <a:r>
              <a:rPr dirty="0" err="1"/>
              <a:t>minutos</a:t>
            </a:r>
            <a:r>
              <a:rPr dirty="0"/>
              <a:t> para </a:t>
            </a:r>
            <a:r>
              <a:rPr dirty="0" err="1"/>
              <a:t>discussão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grupo</a:t>
            </a:r>
            <a:r>
              <a:rPr dirty="0"/>
              <a:t> e </a:t>
            </a:r>
            <a:r>
              <a:rPr dirty="0" err="1"/>
              <a:t>cerca</a:t>
            </a:r>
            <a:r>
              <a:rPr dirty="0"/>
              <a:t> de 1 </a:t>
            </a:r>
            <a:r>
              <a:rPr dirty="0" err="1"/>
              <a:t>minuto</a:t>
            </a:r>
            <a:r>
              <a:rPr dirty="0"/>
              <a:t> para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apresentação</a:t>
            </a:r>
            <a:r>
              <a:rPr dirty="0"/>
              <a:t>. Antes de </a:t>
            </a:r>
            <a:r>
              <a:rPr dirty="0" err="1"/>
              <a:t>escolher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posição</a:t>
            </a:r>
            <a:r>
              <a:rPr dirty="0"/>
              <a:t>, </a:t>
            </a:r>
            <a:r>
              <a:rPr dirty="0" err="1"/>
              <a:t>pedir</a:t>
            </a:r>
            <a:r>
              <a:rPr dirty="0"/>
              <a:t>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grupo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identifique</a:t>
            </a:r>
            <a:r>
              <a:rPr dirty="0"/>
              <a:t> a </a:t>
            </a:r>
            <a:r>
              <a:rPr dirty="0" err="1"/>
              <a:t>regra</a:t>
            </a:r>
            <a:r>
              <a:rPr dirty="0"/>
              <a:t>, a </a:t>
            </a:r>
            <a:r>
              <a:rPr dirty="0" err="1"/>
              <a:t>finalidade</a:t>
            </a:r>
            <a:r>
              <a:rPr dirty="0"/>
              <a:t> </a:t>
            </a:r>
            <a:r>
              <a:rPr dirty="0" err="1"/>
              <a:t>protegida</a:t>
            </a:r>
            <a:r>
              <a:rPr dirty="0"/>
              <a:t>, as </a:t>
            </a:r>
            <a:r>
              <a:rPr dirty="0" err="1"/>
              <a:t>pessoas</a:t>
            </a:r>
            <a:r>
              <a:rPr dirty="0"/>
              <a:t> </a:t>
            </a:r>
            <a:r>
              <a:rPr dirty="0" err="1"/>
              <a:t>afetadas</a:t>
            </a:r>
            <a:r>
              <a:rPr dirty="0"/>
              <a:t> e o canal de </a:t>
            </a:r>
            <a:r>
              <a:rPr dirty="0" err="1"/>
              <a:t>atuação</a:t>
            </a:r>
            <a:r>
              <a:rPr dirty="0"/>
              <a:t> </a:t>
            </a:r>
            <a:r>
              <a:rPr dirty="0" err="1"/>
              <a:t>disponível</a:t>
            </a:r>
            <a:r>
              <a:rPr dirty="0"/>
              <a:t>. </a:t>
            </a:r>
            <a:r>
              <a:rPr dirty="0" err="1"/>
              <a:t>Não</a:t>
            </a:r>
            <a:r>
              <a:rPr dirty="0"/>
              <a:t> é </a:t>
            </a:r>
            <a:r>
              <a:rPr dirty="0" err="1"/>
              <a:t>necessário</a:t>
            </a:r>
            <a:r>
              <a:rPr dirty="0"/>
              <a:t> </a:t>
            </a:r>
            <a:r>
              <a:rPr dirty="0" err="1"/>
              <a:t>obter</a:t>
            </a:r>
            <a:r>
              <a:rPr dirty="0"/>
              <a:t> </a:t>
            </a:r>
            <a:r>
              <a:rPr dirty="0" err="1"/>
              <a:t>unanimidade</a:t>
            </a:r>
            <a:r>
              <a:rPr dirty="0"/>
              <a:t>.</a:t>
            </a:r>
          </a:p>
          <a:p>
            <a:endParaRPr dirty="0"/>
          </a:p>
          <a:p>
            <a:r>
              <a:rPr b="1" dirty="0" err="1"/>
              <a:t>Questões</a:t>
            </a:r>
            <a:r>
              <a:rPr b="1" dirty="0"/>
              <a:t> e </a:t>
            </a:r>
            <a:r>
              <a:rPr b="1" dirty="0" err="1"/>
              <a:t>conceitos</a:t>
            </a:r>
            <a:r>
              <a:rPr b="1" dirty="0"/>
              <a:t> </a:t>
            </a:r>
            <a:r>
              <a:rPr b="1" dirty="0" err="1"/>
              <a:t>por</a:t>
            </a:r>
            <a:r>
              <a:rPr b="1" dirty="0"/>
              <a:t> </a:t>
            </a:r>
            <a:r>
              <a:rPr b="1" dirty="0" err="1"/>
              <a:t>caso</a:t>
            </a:r>
            <a:endParaRPr b="1" dirty="0"/>
          </a:p>
          <a:p>
            <a:r>
              <a:rPr dirty="0"/>
              <a:t>1. O </a:t>
            </a:r>
            <a:r>
              <a:rPr dirty="0" err="1"/>
              <a:t>trabalho</a:t>
            </a:r>
            <a:r>
              <a:rPr dirty="0"/>
              <a:t> com IA. </a:t>
            </a:r>
            <a:r>
              <a:rPr dirty="0" err="1"/>
              <a:t>Pergunta</a:t>
            </a:r>
            <a:r>
              <a:rPr dirty="0"/>
              <a:t>: </a:t>
            </a:r>
            <a:r>
              <a:rPr dirty="0" err="1"/>
              <a:t>declarar</a:t>
            </a:r>
            <a:r>
              <a:rPr dirty="0"/>
              <a:t> um </a:t>
            </a:r>
            <a:r>
              <a:rPr dirty="0" err="1"/>
              <a:t>uso</a:t>
            </a:r>
            <a:r>
              <a:rPr dirty="0"/>
              <a:t> </a:t>
            </a:r>
            <a:r>
              <a:rPr dirty="0" err="1"/>
              <a:t>menor</a:t>
            </a:r>
            <a:r>
              <a:rPr dirty="0"/>
              <a:t> </a:t>
            </a:r>
            <a:r>
              <a:rPr dirty="0" err="1"/>
              <a:t>satisfaz</a:t>
            </a:r>
            <a:r>
              <a:rPr dirty="0"/>
              <a:t> a </a:t>
            </a:r>
            <a:r>
              <a:rPr dirty="0" err="1"/>
              <a:t>regra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a IA </a:t>
            </a:r>
            <a:r>
              <a:rPr dirty="0" err="1"/>
              <a:t>produziu</a:t>
            </a:r>
            <a:r>
              <a:rPr dirty="0"/>
              <a:t> </a:t>
            </a:r>
            <a:r>
              <a:rPr dirty="0" err="1"/>
              <a:t>todo</a:t>
            </a:r>
            <a:r>
              <a:rPr dirty="0"/>
              <a:t> o </a:t>
            </a:r>
            <a:r>
              <a:rPr dirty="0" err="1"/>
              <a:t>conteúdo</a:t>
            </a:r>
            <a:r>
              <a:rPr dirty="0"/>
              <a:t>? </a:t>
            </a:r>
            <a:r>
              <a:rPr dirty="0" err="1"/>
              <a:t>Conceito</a:t>
            </a:r>
            <a:r>
              <a:rPr dirty="0"/>
              <a:t>: </a:t>
            </a:r>
            <a:r>
              <a:rPr dirty="0" err="1"/>
              <a:t>integridade</a:t>
            </a:r>
            <a:r>
              <a:rPr dirty="0"/>
              <a:t> </a:t>
            </a:r>
            <a:r>
              <a:rPr dirty="0" err="1"/>
              <a:t>académica</a:t>
            </a:r>
            <a:r>
              <a:rPr dirty="0"/>
              <a:t> e </a:t>
            </a:r>
            <a:r>
              <a:rPr dirty="0" err="1"/>
              <a:t>diferença</a:t>
            </a:r>
            <a:r>
              <a:rPr dirty="0"/>
              <a:t> entre </a:t>
            </a:r>
            <a:r>
              <a:rPr dirty="0" err="1"/>
              <a:t>cumprir</a:t>
            </a:r>
            <a:r>
              <a:rPr dirty="0"/>
              <a:t> a </a:t>
            </a:r>
            <a:r>
              <a:rPr dirty="0" err="1"/>
              <a:t>letra</a:t>
            </a:r>
            <a:r>
              <a:rPr dirty="0"/>
              <a:t> e </a:t>
            </a:r>
            <a:r>
              <a:rPr dirty="0" err="1"/>
              <a:t>cumprir</a:t>
            </a:r>
            <a:r>
              <a:rPr dirty="0"/>
              <a:t> a </a:t>
            </a:r>
            <a:r>
              <a:rPr dirty="0" err="1"/>
              <a:t>finalidade</a:t>
            </a:r>
            <a:r>
              <a:rPr dirty="0"/>
              <a:t> da </a:t>
            </a:r>
            <a:r>
              <a:rPr dirty="0" err="1"/>
              <a:t>regra</a:t>
            </a:r>
            <a:r>
              <a:rPr dirty="0"/>
              <a:t>.</a:t>
            </a:r>
          </a:p>
          <a:p>
            <a:r>
              <a:rPr dirty="0"/>
              <a:t>2. O </a:t>
            </a:r>
            <a:r>
              <a:rPr dirty="0" err="1"/>
              <a:t>grupo</a:t>
            </a:r>
            <a:r>
              <a:rPr dirty="0"/>
              <a:t> da </a:t>
            </a:r>
            <a:r>
              <a:rPr dirty="0" err="1"/>
              <a:t>turma</a:t>
            </a:r>
            <a:r>
              <a:rPr dirty="0"/>
              <a:t>. </a:t>
            </a:r>
            <a:r>
              <a:rPr dirty="0" err="1"/>
              <a:t>Pergunta</a:t>
            </a:r>
            <a:r>
              <a:rPr dirty="0"/>
              <a:t>: </a:t>
            </a:r>
            <a:r>
              <a:rPr dirty="0" err="1"/>
              <a:t>comunicar</a:t>
            </a:r>
            <a:r>
              <a:rPr dirty="0"/>
              <a:t> o </a:t>
            </a:r>
            <a:r>
              <a:rPr dirty="0" err="1"/>
              <a:t>problema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um canal </a:t>
            </a:r>
            <a:r>
              <a:rPr dirty="0" err="1"/>
              <a:t>próprio</a:t>
            </a:r>
            <a:r>
              <a:rPr dirty="0"/>
              <a:t> </a:t>
            </a:r>
            <a:r>
              <a:rPr dirty="0" err="1"/>
              <a:t>constitui</a:t>
            </a:r>
            <a:r>
              <a:rPr dirty="0"/>
              <a:t> </a:t>
            </a:r>
            <a:r>
              <a:rPr dirty="0" err="1"/>
              <a:t>deslealdade</a:t>
            </a:r>
            <a:r>
              <a:rPr dirty="0"/>
              <a:t>? </a:t>
            </a:r>
            <a:r>
              <a:rPr dirty="0" err="1"/>
              <a:t>Conceito</a:t>
            </a:r>
            <a:r>
              <a:rPr dirty="0"/>
              <a:t>: </a:t>
            </a:r>
            <a:r>
              <a:rPr dirty="0" err="1"/>
              <a:t>lealdade</a:t>
            </a:r>
            <a:r>
              <a:rPr dirty="0"/>
              <a:t> </a:t>
            </a:r>
            <a:r>
              <a:rPr dirty="0" err="1"/>
              <a:t>às</a:t>
            </a:r>
            <a:r>
              <a:rPr dirty="0"/>
              <a:t> </a:t>
            </a:r>
            <a:r>
              <a:rPr dirty="0" err="1"/>
              <a:t>finalidades</a:t>
            </a:r>
            <a:r>
              <a:rPr dirty="0"/>
              <a:t> e </a:t>
            </a:r>
            <a:r>
              <a:rPr dirty="0" err="1"/>
              <a:t>ao</a:t>
            </a:r>
            <a:r>
              <a:rPr dirty="0"/>
              <a:t> </a:t>
            </a:r>
            <a:r>
              <a:rPr dirty="0" err="1"/>
              <a:t>grupo</a:t>
            </a:r>
            <a:r>
              <a:rPr dirty="0"/>
              <a:t> no </a:t>
            </a:r>
            <a:r>
              <a:rPr dirty="0" err="1"/>
              <a:t>seu</a:t>
            </a:r>
            <a:r>
              <a:rPr dirty="0"/>
              <a:t> conjunto,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proteção</a:t>
            </a:r>
            <a:r>
              <a:rPr dirty="0"/>
              <a:t> </a:t>
            </a:r>
            <a:r>
              <a:rPr dirty="0" err="1"/>
              <a:t>pessoal</a:t>
            </a:r>
            <a:r>
              <a:rPr dirty="0"/>
              <a:t> de quem </a:t>
            </a:r>
            <a:r>
              <a:rPr dirty="0" err="1"/>
              <a:t>prejudica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restantes</a:t>
            </a:r>
            <a:r>
              <a:rPr dirty="0"/>
              <a:t>.</a:t>
            </a:r>
          </a:p>
          <a:p>
            <a:r>
              <a:rPr dirty="0"/>
              <a:t>3. O </a:t>
            </a:r>
            <a:r>
              <a:rPr dirty="0" err="1"/>
              <a:t>telemóvel</a:t>
            </a:r>
            <a:r>
              <a:rPr dirty="0"/>
              <a:t> do professor. </a:t>
            </a:r>
            <a:r>
              <a:rPr dirty="0" err="1"/>
              <a:t>Pergunta</a:t>
            </a:r>
            <a:r>
              <a:rPr dirty="0"/>
              <a:t>: a </a:t>
            </a:r>
            <a:r>
              <a:rPr dirty="0" err="1"/>
              <a:t>falta</a:t>
            </a:r>
            <a:r>
              <a:rPr dirty="0"/>
              <a:t> do professor </a:t>
            </a:r>
            <a:r>
              <a:rPr dirty="0" err="1"/>
              <a:t>legitima</a:t>
            </a:r>
            <a:r>
              <a:rPr dirty="0"/>
              <a:t> 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exposição</a:t>
            </a:r>
            <a:r>
              <a:rPr dirty="0"/>
              <a:t> </a:t>
            </a:r>
            <a:r>
              <a:rPr dirty="0" err="1"/>
              <a:t>pública</a:t>
            </a:r>
            <a:r>
              <a:rPr dirty="0"/>
              <a:t>? </a:t>
            </a:r>
            <a:r>
              <a:rPr dirty="0" err="1"/>
              <a:t>Conceito</a:t>
            </a:r>
            <a:r>
              <a:rPr dirty="0"/>
              <a:t>: </a:t>
            </a:r>
            <a:r>
              <a:rPr dirty="0" err="1"/>
              <a:t>exemplo</a:t>
            </a:r>
            <a:r>
              <a:rPr dirty="0"/>
              <a:t> das </a:t>
            </a:r>
            <a:r>
              <a:rPr dirty="0" err="1"/>
              <a:t>lideranças</a:t>
            </a:r>
            <a:r>
              <a:rPr dirty="0"/>
              <a:t>, </a:t>
            </a:r>
            <a:r>
              <a:rPr dirty="0" err="1"/>
              <a:t>necessidade</a:t>
            </a:r>
            <a:r>
              <a:rPr dirty="0"/>
              <a:t> de </a:t>
            </a:r>
            <a:r>
              <a:rPr dirty="0" err="1"/>
              <a:t>manter</a:t>
            </a:r>
            <a:r>
              <a:rPr dirty="0"/>
              <a:t> a casa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ordem</a:t>
            </a:r>
            <a:r>
              <a:rPr dirty="0"/>
              <a:t> e </a:t>
            </a:r>
            <a:r>
              <a:rPr dirty="0" err="1"/>
              <a:t>diferença</a:t>
            </a:r>
            <a:r>
              <a:rPr dirty="0"/>
              <a:t> entre </a:t>
            </a:r>
            <a:r>
              <a:rPr dirty="0" err="1"/>
              <a:t>comunicar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denunciar</a:t>
            </a:r>
            <a:r>
              <a:rPr dirty="0"/>
              <a:t> e </a:t>
            </a:r>
            <a:r>
              <a:rPr dirty="0" err="1"/>
              <a:t>expor</a:t>
            </a:r>
            <a:r>
              <a:rPr dirty="0"/>
              <a:t>. Este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merece</a:t>
            </a:r>
            <a:r>
              <a:rPr dirty="0"/>
              <a:t> </a:t>
            </a:r>
            <a:r>
              <a:rPr dirty="0" err="1"/>
              <a:t>prioridade</a:t>
            </a:r>
            <a:r>
              <a:rPr dirty="0"/>
              <a:t> se </a:t>
            </a:r>
            <a:r>
              <a:rPr dirty="0" err="1"/>
              <a:t>houver</a:t>
            </a:r>
            <a:r>
              <a:rPr dirty="0"/>
              <a:t> </a:t>
            </a:r>
            <a:r>
              <a:rPr dirty="0" err="1"/>
              <a:t>pouco</a:t>
            </a:r>
            <a:r>
              <a:rPr dirty="0"/>
              <a:t> tempo, </a:t>
            </a:r>
            <a:r>
              <a:rPr dirty="0" err="1"/>
              <a:t>porque</a:t>
            </a:r>
            <a:r>
              <a:rPr dirty="0"/>
              <a:t> </a:t>
            </a:r>
            <a:r>
              <a:rPr dirty="0" err="1"/>
              <a:t>coloca</a:t>
            </a:r>
            <a:r>
              <a:rPr dirty="0"/>
              <a:t> a </a:t>
            </a:r>
            <a:r>
              <a:rPr dirty="0" err="1"/>
              <a:t>falta</a:t>
            </a:r>
            <a:r>
              <a:rPr dirty="0"/>
              <a:t> do </a:t>
            </a:r>
            <a:r>
              <a:rPr dirty="0" err="1"/>
              <a:t>lado</a:t>
            </a:r>
            <a:r>
              <a:rPr dirty="0"/>
              <a:t> </a:t>
            </a:r>
            <a:r>
              <a:rPr dirty="0" err="1"/>
              <a:t>adulto</a:t>
            </a:r>
            <a:r>
              <a:rPr dirty="0"/>
              <a:t>.</a:t>
            </a:r>
          </a:p>
          <a:p>
            <a:r>
              <a:rPr dirty="0"/>
              <a:t>4. A </a:t>
            </a:r>
            <a:r>
              <a:rPr dirty="0" err="1"/>
              <a:t>eleição</a:t>
            </a:r>
            <a:r>
              <a:rPr dirty="0"/>
              <a:t> da </a:t>
            </a:r>
            <a:r>
              <a:rPr dirty="0" err="1"/>
              <a:t>associação</a:t>
            </a:r>
            <a:r>
              <a:rPr dirty="0"/>
              <a:t>. </a:t>
            </a:r>
            <a:r>
              <a:rPr dirty="0" err="1"/>
              <a:t>Pergunta</a:t>
            </a:r>
            <a:r>
              <a:rPr dirty="0"/>
              <a:t>: quem </a:t>
            </a:r>
            <a:r>
              <a:rPr dirty="0" err="1"/>
              <a:t>conhece</a:t>
            </a:r>
            <a:r>
              <a:rPr dirty="0"/>
              <a:t>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vulnerabilidade</a:t>
            </a:r>
            <a:r>
              <a:rPr dirty="0"/>
              <a:t> e decide </a:t>
            </a:r>
            <a:r>
              <a:rPr dirty="0" err="1"/>
              <a:t>calá</a:t>
            </a:r>
            <a:r>
              <a:rPr dirty="0"/>
              <a:t>-la </a:t>
            </a:r>
            <a:r>
              <a:rPr dirty="0" err="1"/>
              <a:t>permanece</a:t>
            </a:r>
            <a:r>
              <a:rPr dirty="0"/>
              <a:t> </a:t>
            </a:r>
            <a:r>
              <a:rPr dirty="0" err="1"/>
              <a:t>alheio</a:t>
            </a:r>
            <a:r>
              <a:rPr dirty="0"/>
              <a:t> à </a:t>
            </a:r>
            <a:r>
              <a:rPr dirty="0" err="1"/>
              <a:t>fraude</a:t>
            </a:r>
            <a:r>
              <a:rPr dirty="0"/>
              <a:t>? </a:t>
            </a:r>
            <a:r>
              <a:rPr dirty="0" err="1"/>
              <a:t>Conceito</a:t>
            </a:r>
            <a:r>
              <a:rPr dirty="0"/>
              <a:t>: </a:t>
            </a:r>
            <a:r>
              <a:rPr dirty="0" err="1"/>
              <a:t>tolerância</a:t>
            </a:r>
            <a:r>
              <a:rPr dirty="0"/>
              <a:t> à </a:t>
            </a:r>
            <a:r>
              <a:rPr dirty="0" err="1"/>
              <a:t>ilicitude</a:t>
            </a:r>
            <a:r>
              <a:rPr dirty="0"/>
              <a:t> e </a:t>
            </a:r>
            <a:r>
              <a:rPr dirty="0" err="1"/>
              <a:t>omissão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escolha</a:t>
            </a:r>
            <a:r>
              <a:rPr dirty="0"/>
              <a:t>.</a:t>
            </a:r>
          </a:p>
          <a:p>
            <a:r>
              <a:rPr dirty="0"/>
              <a:t>5. O </a:t>
            </a:r>
            <a:r>
              <a:rPr dirty="0" err="1"/>
              <a:t>influenciador</a:t>
            </a:r>
            <a:r>
              <a:rPr dirty="0"/>
              <a:t>. </a:t>
            </a:r>
            <a:r>
              <a:rPr dirty="0" err="1"/>
              <a:t>Pergunta</a:t>
            </a:r>
            <a:r>
              <a:rPr dirty="0"/>
              <a:t>: o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muda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colegas</a:t>
            </a:r>
            <a:r>
              <a:rPr dirty="0"/>
              <a:t> </a:t>
            </a:r>
            <a:r>
              <a:rPr dirty="0" err="1"/>
              <a:t>sabem</a:t>
            </a:r>
            <a:r>
              <a:rPr dirty="0"/>
              <a:t> quem </a:t>
            </a:r>
            <a:r>
              <a:rPr dirty="0" err="1"/>
              <a:t>ofereceu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pagou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produtos</a:t>
            </a:r>
            <a:r>
              <a:rPr dirty="0"/>
              <a:t>? </a:t>
            </a:r>
            <a:r>
              <a:rPr dirty="0" err="1"/>
              <a:t>Conceito</a:t>
            </a:r>
            <a:r>
              <a:rPr dirty="0"/>
              <a:t>: </a:t>
            </a:r>
            <a:r>
              <a:rPr dirty="0" err="1"/>
              <a:t>transparência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condição</a:t>
            </a:r>
            <a:r>
              <a:rPr dirty="0"/>
              <a:t> da </a:t>
            </a:r>
            <a:r>
              <a:rPr dirty="0" err="1"/>
              <a:t>confiança</a:t>
            </a:r>
            <a:r>
              <a:rPr dirty="0"/>
              <a:t>.</a:t>
            </a:r>
          </a:p>
          <a:p>
            <a:r>
              <a:rPr dirty="0"/>
              <a:t>6. A </a:t>
            </a:r>
            <a:r>
              <a:rPr dirty="0" err="1"/>
              <a:t>conta</a:t>
            </a:r>
            <a:r>
              <a:rPr dirty="0"/>
              <a:t> </a:t>
            </a:r>
            <a:r>
              <a:rPr dirty="0" err="1"/>
              <a:t>anónima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funcionou</a:t>
            </a:r>
            <a:r>
              <a:rPr dirty="0"/>
              <a:t>. </a:t>
            </a:r>
            <a:r>
              <a:rPr dirty="0" err="1"/>
              <a:t>Pergunta</a:t>
            </a:r>
            <a:r>
              <a:rPr dirty="0"/>
              <a:t>: </a:t>
            </a:r>
            <a:r>
              <a:rPr dirty="0" err="1"/>
              <a:t>porque</a:t>
            </a:r>
            <a:r>
              <a:rPr dirty="0"/>
              <a:t> </a:t>
            </a:r>
            <a:r>
              <a:rPr dirty="0" err="1"/>
              <a:t>funcionou</a:t>
            </a:r>
            <a:r>
              <a:rPr dirty="0"/>
              <a:t> o canal </a:t>
            </a:r>
            <a:r>
              <a:rPr dirty="0" err="1"/>
              <a:t>institucional</a:t>
            </a:r>
            <a:r>
              <a:rPr dirty="0"/>
              <a:t> e o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poderia</a:t>
            </a:r>
            <a:r>
              <a:rPr dirty="0"/>
              <a:t> ter </a:t>
            </a:r>
            <a:r>
              <a:rPr dirty="0" err="1"/>
              <a:t>acontecido</a:t>
            </a:r>
            <a:r>
              <a:rPr dirty="0"/>
              <a:t> com </a:t>
            </a:r>
            <a:r>
              <a:rPr dirty="0" err="1"/>
              <a:t>uma</a:t>
            </a:r>
            <a:r>
              <a:rPr dirty="0"/>
              <a:t> </a:t>
            </a:r>
            <a:r>
              <a:rPr dirty="0" err="1"/>
              <a:t>exposição</a:t>
            </a:r>
            <a:r>
              <a:rPr dirty="0"/>
              <a:t> </a:t>
            </a:r>
            <a:r>
              <a:rPr dirty="0" err="1"/>
              <a:t>nas</a:t>
            </a:r>
            <a:r>
              <a:rPr dirty="0"/>
              <a:t> redes? </a:t>
            </a:r>
            <a:r>
              <a:rPr dirty="0" err="1"/>
              <a:t>Conceito</a:t>
            </a:r>
            <a:r>
              <a:rPr dirty="0"/>
              <a:t>: </a:t>
            </a:r>
            <a:r>
              <a:rPr dirty="0" err="1"/>
              <a:t>participação</a:t>
            </a:r>
            <a:r>
              <a:rPr dirty="0"/>
              <a:t>, </a:t>
            </a:r>
            <a:r>
              <a:rPr dirty="0" err="1"/>
              <a:t>canais</a:t>
            </a:r>
            <a:r>
              <a:rPr dirty="0"/>
              <a:t> </a:t>
            </a:r>
            <a:r>
              <a:rPr dirty="0" err="1"/>
              <a:t>adequados</a:t>
            </a:r>
            <a:r>
              <a:rPr lang="pt-PT" dirty="0"/>
              <a:t>.</a:t>
            </a:r>
            <a:endParaRPr dirty="0"/>
          </a:p>
          <a:p>
            <a:endParaRPr dirty="0"/>
          </a:p>
          <a:p>
            <a:r>
              <a:rPr b="1" dirty="0" err="1"/>
              <a:t>Salvaguardas</a:t>
            </a:r>
            <a:r>
              <a:rPr lang="pt-PT" b="1" dirty="0"/>
              <a:t>:</a:t>
            </a:r>
            <a:endParaRPr b="1" dirty="0"/>
          </a:p>
          <a:p>
            <a:r>
              <a:rPr dirty="0" err="1"/>
              <a:t>Discutir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casos</a:t>
            </a:r>
            <a:r>
              <a:rPr dirty="0"/>
              <a:t> e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argumentos</a:t>
            </a:r>
            <a:r>
              <a:rPr dirty="0"/>
              <a:t>, </a:t>
            </a:r>
            <a:r>
              <a:rPr dirty="0" err="1"/>
              <a:t>sem</a:t>
            </a:r>
            <a:r>
              <a:rPr dirty="0"/>
              <a:t> </a:t>
            </a:r>
            <a:r>
              <a:rPr dirty="0" err="1"/>
              <a:t>pedir</a:t>
            </a:r>
            <a:r>
              <a:rPr dirty="0"/>
              <a:t> </a:t>
            </a:r>
            <a:r>
              <a:rPr dirty="0" err="1"/>
              <a:t>relatos</a:t>
            </a:r>
            <a:r>
              <a:rPr dirty="0"/>
              <a:t> </a:t>
            </a:r>
            <a:r>
              <a:rPr dirty="0" err="1"/>
              <a:t>pessoais</a:t>
            </a:r>
            <a:r>
              <a:rPr dirty="0"/>
              <a:t> nem </a:t>
            </a:r>
            <a:r>
              <a:rPr dirty="0" err="1"/>
              <a:t>identificar</a:t>
            </a:r>
            <a:r>
              <a:rPr dirty="0"/>
              <a:t> </a:t>
            </a:r>
            <a:r>
              <a:rPr dirty="0" err="1"/>
              <a:t>alunos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adultos</a:t>
            </a:r>
            <a:r>
              <a:rPr dirty="0"/>
              <a:t> reais. No </a:t>
            </a:r>
            <a:r>
              <a:rPr dirty="0" err="1"/>
              <a:t>caso</a:t>
            </a:r>
            <a:r>
              <a:rPr dirty="0"/>
              <a:t> 3, </a:t>
            </a:r>
            <a:r>
              <a:rPr dirty="0" err="1"/>
              <a:t>reconhecer</a:t>
            </a:r>
            <a:r>
              <a:rPr dirty="0"/>
              <a:t> a </a:t>
            </a:r>
            <a:r>
              <a:rPr dirty="0" err="1"/>
              <a:t>falta</a:t>
            </a:r>
            <a:r>
              <a:rPr dirty="0"/>
              <a:t> do professor </a:t>
            </a:r>
            <a:r>
              <a:rPr dirty="0" err="1"/>
              <a:t>sem</a:t>
            </a:r>
            <a:r>
              <a:rPr dirty="0"/>
              <a:t> </a:t>
            </a:r>
            <a:r>
              <a:rPr dirty="0" err="1"/>
              <a:t>transformar</a:t>
            </a:r>
            <a:r>
              <a:rPr dirty="0"/>
              <a:t> </a:t>
            </a:r>
            <a:r>
              <a:rPr dirty="0" err="1"/>
              <a:t>essa</a:t>
            </a:r>
            <a:r>
              <a:rPr dirty="0"/>
              <a:t> </a:t>
            </a:r>
            <a:r>
              <a:rPr dirty="0" err="1"/>
              <a:t>falta</a:t>
            </a:r>
            <a:r>
              <a:rPr dirty="0"/>
              <a:t> </a:t>
            </a:r>
            <a:r>
              <a:rPr dirty="0" err="1"/>
              <a:t>numa</a:t>
            </a:r>
            <a:r>
              <a:rPr dirty="0"/>
              <a:t> </a:t>
            </a:r>
            <a:r>
              <a:rPr dirty="0" err="1"/>
              <a:t>autorização</a:t>
            </a:r>
            <a:r>
              <a:rPr dirty="0"/>
              <a:t> para </a:t>
            </a:r>
            <a:r>
              <a:rPr dirty="0" err="1"/>
              <a:t>violar</a:t>
            </a:r>
            <a:r>
              <a:rPr dirty="0"/>
              <a:t> </a:t>
            </a:r>
            <a:r>
              <a:rPr dirty="0" err="1"/>
              <a:t>direitos</a:t>
            </a:r>
            <a:r>
              <a:rPr dirty="0"/>
              <a:t> de </a:t>
            </a:r>
            <a:r>
              <a:rPr dirty="0" err="1"/>
              <a:t>imagem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dispensar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canais</a:t>
            </a:r>
            <a:r>
              <a:rPr dirty="0"/>
              <a:t> </a:t>
            </a:r>
            <a:r>
              <a:rPr dirty="0" err="1"/>
              <a:t>adequados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Fontes</a:t>
            </a:r>
          </a:p>
          <a:p>
            <a:r>
              <a:rPr dirty="0"/>
              <a:t>OCDE (2018), Education for Integrity: Teaching on Anti-Corruption, Values and the Rule of Law, pp. 72–73.</a:t>
            </a:r>
          </a:p>
          <a:p>
            <a:r>
              <a:rPr dirty="0"/>
              <a:t>UNESCO e UNODC (2021), </a:t>
            </a:r>
            <a:r>
              <a:rPr dirty="0" err="1"/>
              <a:t>Capacitar</a:t>
            </a:r>
            <a:r>
              <a:rPr dirty="0"/>
              <a:t> </a:t>
            </a:r>
            <a:r>
              <a:rPr dirty="0" err="1"/>
              <a:t>estudantes</a:t>
            </a:r>
            <a:r>
              <a:rPr dirty="0"/>
              <a:t> para </a:t>
            </a:r>
            <a:r>
              <a:rPr dirty="0" err="1"/>
              <a:t>sociedades</a:t>
            </a:r>
            <a:r>
              <a:rPr dirty="0"/>
              <a:t> </a:t>
            </a:r>
            <a:r>
              <a:rPr dirty="0" err="1"/>
              <a:t>justas</a:t>
            </a:r>
            <a:r>
              <a:rPr dirty="0"/>
              <a:t>: um </a:t>
            </a:r>
            <a:r>
              <a:rPr dirty="0" err="1"/>
              <a:t>guia</a:t>
            </a:r>
            <a:r>
              <a:rPr dirty="0"/>
              <a:t> para </a:t>
            </a:r>
            <a:r>
              <a:rPr dirty="0" err="1"/>
              <a:t>professores</a:t>
            </a:r>
            <a:r>
              <a:rPr dirty="0"/>
              <a:t> da </a:t>
            </a:r>
            <a:r>
              <a:rPr dirty="0" err="1"/>
              <a:t>educação</a:t>
            </a:r>
            <a:r>
              <a:rPr dirty="0"/>
              <a:t> </a:t>
            </a:r>
            <a:r>
              <a:rPr dirty="0" err="1"/>
              <a:t>secundária</a:t>
            </a:r>
            <a:r>
              <a:rPr dirty="0"/>
              <a:t>, pp. 50–51.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Analisar mecanismos de corrupção e de comunicação enganosa, identificando lesados diretos e difusos.</a:t>
            </a:r>
            <a:endParaRPr lang="pt-PT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Qua</a:t>
            </a:r>
            <a:r>
              <a:rPr lang="pt-PT" err="1"/>
              <a:t>is</a:t>
            </a:r>
            <a:r>
              <a:rPr lang="pt-PT"/>
              <a:t> os </a:t>
            </a:r>
            <a:r>
              <a:rPr err="1"/>
              <a:t>custo</a:t>
            </a:r>
            <a:r>
              <a:rPr lang="pt-PT"/>
              <a:t>s</a:t>
            </a:r>
            <a:r>
              <a:t> </a:t>
            </a:r>
            <a:r>
              <a:rPr err="1"/>
              <a:t>invisíve</a:t>
            </a:r>
            <a:r>
              <a:rPr lang="pt-PT" err="1"/>
              <a:t>is</a:t>
            </a:r>
            <a:r>
              <a:t> de </a:t>
            </a:r>
            <a:r>
              <a:rPr err="1"/>
              <a:t>cada</a:t>
            </a:r>
            <a:r>
              <a:t> </a:t>
            </a:r>
            <a:r>
              <a:rPr err="1"/>
              <a:t>vantagem</a:t>
            </a:r>
            <a:r>
              <a:t> </a:t>
            </a:r>
            <a:r>
              <a:rPr err="1"/>
              <a:t>indevida</a:t>
            </a:r>
            <a: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0B165-1CFD-C62D-61F2-71D275C23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C20DE0-7B06-5114-F486-86EC779A6E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F8410-A6AC-A6AF-E0D1-12CEEC6F2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Analisar mecanismos de corrupção e de comunicação enganosa, identificando lesados diretos e difusos.</a:t>
            </a:r>
            <a:endParaRPr lang="pt-PT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Qua</a:t>
            </a:r>
            <a:r>
              <a:rPr lang="pt-PT" err="1"/>
              <a:t>is</a:t>
            </a:r>
            <a:r>
              <a:rPr lang="pt-PT"/>
              <a:t> os </a:t>
            </a:r>
            <a:r>
              <a:rPr err="1"/>
              <a:t>custo</a:t>
            </a:r>
            <a:r>
              <a:rPr lang="pt-PT"/>
              <a:t>s</a:t>
            </a:r>
            <a:r>
              <a:t> </a:t>
            </a:r>
            <a:r>
              <a:rPr err="1"/>
              <a:t>invisíve</a:t>
            </a:r>
            <a:r>
              <a:rPr lang="pt-PT" err="1"/>
              <a:t>is</a:t>
            </a:r>
            <a:r>
              <a:t> de </a:t>
            </a:r>
            <a:r>
              <a:rPr err="1"/>
              <a:t>cada</a:t>
            </a:r>
            <a:r>
              <a:t> </a:t>
            </a:r>
            <a:r>
              <a:rPr err="1"/>
              <a:t>vantagem</a:t>
            </a:r>
            <a:r>
              <a:t> </a:t>
            </a:r>
            <a:r>
              <a:rPr err="1"/>
              <a:t>indevida</a:t>
            </a:r>
            <a:r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BF4D9-CE87-9CF6-470C-E041C0A8C1F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0974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Distinguir conflito de interesses face à corrupção e conhecer medidas proporcionais de gestão.</a:t>
            </a:r>
            <a:endParaRPr lang="pt-PT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Quando é </a:t>
            </a:r>
            <a:r>
              <a:rPr err="1"/>
              <a:t>insuficiente</a:t>
            </a:r>
            <a:r>
              <a:t> </a:t>
            </a:r>
            <a:r>
              <a:rPr err="1"/>
              <a:t>apenas</a:t>
            </a:r>
            <a:r>
              <a:t> </a:t>
            </a:r>
            <a:r>
              <a:rPr err="1"/>
              <a:t>declarar</a:t>
            </a:r>
            <a:r>
              <a:t> o interesse?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423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E5957-DFBA-443C-88B7-B8591C8F8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4EA3EF-6FAF-81F1-5B59-A11751A53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E62B34-1378-5AA6-B2CD-9DAB1358A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Distinguir conflito de interesses face à corrupção e conhecer medidas proporcionais de gestão.</a:t>
            </a:r>
            <a:endParaRPr lang="pt-PT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Quando é </a:t>
            </a:r>
            <a:r>
              <a:rPr err="1"/>
              <a:t>insuficiente</a:t>
            </a:r>
            <a:r>
              <a:t> </a:t>
            </a:r>
            <a:r>
              <a:rPr err="1"/>
              <a:t>apenas</a:t>
            </a:r>
            <a:r>
              <a:t> </a:t>
            </a:r>
            <a:r>
              <a:rPr err="1"/>
              <a:t>declarar</a:t>
            </a:r>
            <a:r>
              <a:t> o interesse?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7327E-A644-5E18-5540-5E165ADD2F1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049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kumimoji="0" lang="pt-PT" sz="1200" b="1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Compreender o conceito e os elementos que permitem identificar a corrupção.</a:t>
            </a:r>
            <a:endParaRPr lang="pt-PT" b="1" dirty="0"/>
          </a:p>
          <a:p>
            <a:r>
              <a:rPr lang="pt-PT" b="1" dirty="0"/>
              <a:t>Perguntas para discussão</a:t>
            </a:r>
            <a:r>
              <a:rPr lang="pt-PT" dirty="0"/>
              <a:t>: </a:t>
            </a:r>
          </a:p>
          <a:p>
            <a:r>
              <a:rPr lang="pt-PT" dirty="0"/>
              <a:t>1) Despesas abusivas mas legais. Conflitos de interesse legalmente não sancionáveis. Pode algo ser legal e, ainda assim, corrupto? Exs.: “pedir uma cunha”, compadrio, “dar uma palavrinha”, “dá uma atençãozinha”, “enriquecimento ilícito”, “apropriação de bens não apreendidos resultantes de atos de corrupção”.</a:t>
            </a:r>
          </a:p>
          <a:p>
            <a:r>
              <a:rPr lang="pt-PT" dirty="0"/>
              <a:t>2) Um funcionário falsifica documentos para salvar pessoas perseguidas por um regime autoritário e injusto. Cabe na definição de corrupção, mas será moralmente errado? </a:t>
            </a:r>
          </a:p>
          <a:p>
            <a:r>
              <a:rPr lang="pt-PT" dirty="0"/>
              <a:t>3) O que revelam estas divergências sobre a diferença entre a noção jurídica e o juízo ético?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58F5B-D334-2EF3-347D-B897DC58E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0C199B-7FA1-BABC-7BCD-79A66EB89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167FF7-6490-834C-13F8-5B4D9076C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kumimoji="0" lang="pt-PT" sz="1200" b="1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Compreender os elementos que permitem identificar a corrupção e infrações conexas (crimes “corruptivos”).</a:t>
            </a:r>
            <a:endParaRPr lang="pt-PT" b="1" dirty="0"/>
          </a:p>
          <a:p>
            <a:r>
              <a:rPr lang="pt-PT" b="1" dirty="0"/>
              <a:t>Perguntas para discussão</a:t>
            </a:r>
            <a:r>
              <a:rPr lang="pt-PT" dirty="0"/>
              <a:t>: </a:t>
            </a:r>
          </a:p>
          <a:p>
            <a:r>
              <a:rPr lang="pt-PT" dirty="0"/>
              <a:t>1) Despesas abusivas mas legais. Conflitos de interesse legalmente não sancionáveis. Pode algo ser legal e, ainda assim, corrupto? Exs.: “pedir uma cunha”, compadrio, “dar uma palavrinha”, “dá uma atençãozinha”, “enriquecimento ilícito”, “apropriação de bens não apreendidos resultantes de atos de corrupção”.</a:t>
            </a:r>
          </a:p>
          <a:p>
            <a:r>
              <a:rPr lang="pt-PT" dirty="0"/>
              <a:t>2) Um funcionário falsifica documentos para salvar pessoas perseguidas por um regime autoritário e injusto. Cabe na definição de corrupção, mas será moralmente errado? </a:t>
            </a:r>
          </a:p>
          <a:p>
            <a:r>
              <a:rPr lang="pt-PT" dirty="0"/>
              <a:t>3) O que revelam estas divergências sobre a diferença entre a noção jurídica e o juízo ético?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CA52B-EF85-E0D6-421C-79D414B7C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87714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Definir corrupção com rigor e distinguir conceitos afins e responsabilidades</a:t>
            </a:r>
          </a:p>
          <a:p>
            <a:r>
              <a:rPr b="1" dirty="0" err="1"/>
              <a:t>Pergunta</a:t>
            </a:r>
            <a:r>
              <a:rPr b="1" dirty="0"/>
              <a:t> para </a:t>
            </a:r>
            <a:r>
              <a:rPr b="1" dirty="0" err="1"/>
              <a:t>discussão</a:t>
            </a:r>
            <a:r>
              <a:rPr dirty="0"/>
              <a:t>: </a:t>
            </a:r>
            <a:endParaRPr lang="pt-PT" dirty="0"/>
          </a:p>
          <a:p>
            <a:r>
              <a:rPr dirty="0" err="1"/>
              <a:t>Porque</a:t>
            </a:r>
            <a:r>
              <a:rPr dirty="0"/>
              <a:t> é </a:t>
            </a:r>
            <a:r>
              <a:rPr dirty="0" err="1"/>
              <a:t>importante</a:t>
            </a:r>
            <a:r>
              <a:rPr dirty="0"/>
              <a:t> </a:t>
            </a:r>
            <a:r>
              <a:rPr dirty="0" err="1"/>
              <a:t>separar</a:t>
            </a:r>
            <a:r>
              <a:rPr dirty="0"/>
              <a:t> </a:t>
            </a:r>
            <a:r>
              <a:rPr dirty="0" err="1"/>
              <a:t>apreciação</a:t>
            </a:r>
            <a:r>
              <a:rPr dirty="0"/>
              <a:t> </a:t>
            </a:r>
            <a:r>
              <a:rPr dirty="0" err="1"/>
              <a:t>crítica</a:t>
            </a:r>
            <a:r>
              <a:rPr dirty="0"/>
              <a:t> de </a:t>
            </a:r>
            <a:r>
              <a:rPr dirty="0" err="1"/>
              <a:t>imputação</a:t>
            </a:r>
            <a:r>
              <a:rPr dirty="0"/>
              <a:t> </a:t>
            </a:r>
            <a:r>
              <a:rPr dirty="0" err="1"/>
              <a:t>jurídica</a:t>
            </a:r>
            <a:r>
              <a:rPr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/>
              <a:t>Ter um conflito não é ilícito, escondê-lo ou decidir sob ele é que pode ser.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/>
              <a:t>O tratamento devido é </a:t>
            </a:r>
            <a:r>
              <a:rPr lang="pt-PT" b="0" dirty="0"/>
              <a:t>declarar/comunicar devidamente e gerir (tipicam</a:t>
            </a:r>
            <a:r>
              <a:rPr lang="pt-PT" dirty="0"/>
              <a:t>ente, afastar-se da decisão), bem como, por outro lado, não deve presumir-se corrupção, antes cuidado.</a:t>
            </a:r>
            <a:endParaRPr lang="pt-PT" dirty="0">
              <a:solidFill>
                <a:prstClr val="black"/>
              </a:solidFill>
            </a:endParaRP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31ADA-3403-0227-79EF-BC246AFD9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B145D0-B090-969F-0A20-4EE973ECC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45228D-9C05-AD99-367E-D4FFAE73E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Definir corrupção com rigor e distinguir conceitos afins e responsabilidades</a:t>
            </a:r>
          </a:p>
          <a:p>
            <a:r>
              <a:rPr b="1" dirty="0" err="1"/>
              <a:t>Pergunta</a:t>
            </a:r>
            <a:r>
              <a:rPr b="1" dirty="0"/>
              <a:t> para </a:t>
            </a:r>
            <a:r>
              <a:rPr b="1" dirty="0" err="1"/>
              <a:t>discussão</a:t>
            </a:r>
            <a:r>
              <a:rPr dirty="0"/>
              <a:t>: </a:t>
            </a:r>
            <a:endParaRPr lang="pt-PT" dirty="0"/>
          </a:p>
          <a:p>
            <a:r>
              <a:rPr dirty="0" err="1"/>
              <a:t>Porque</a:t>
            </a:r>
            <a:r>
              <a:rPr dirty="0"/>
              <a:t> é </a:t>
            </a:r>
            <a:r>
              <a:rPr dirty="0" err="1"/>
              <a:t>importante</a:t>
            </a:r>
            <a:r>
              <a:rPr dirty="0"/>
              <a:t> </a:t>
            </a:r>
            <a:r>
              <a:rPr dirty="0" err="1"/>
              <a:t>separar</a:t>
            </a:r>
            <a:r>
              <a:rPr dirty="0"/>
              <a:t> </a:t>
            </a:r>
            <a:r>
              <a:rPr dirty="0" err="1"/>
              <a:t>apreciação</a:t>
            </a:r>
            <a:r>
              <a:rPr dirty="0"/>
              <a:t> </a:t>
            </a:r>
            <a:r>
              <a:rPr dirty="0" err="1"/>
              <a:t>crítica</a:t>
            </a:r>
            <a:r>
              <a:rPr dirty="0"/>
              <a:t> de </a:t>
            </a:r>
            <a:r>
              <a:rPr dirty="0" err="1"/>
              <a:t>imputação</a:t>
            </a:r>
            <a:r>
              <a:rPr dirty="0"/>
              <a:t> </a:t>
            </a:r>
            <a:r>
              <a:rPr dirty="0" err="1"/>
              <a:t>jurídica</a:t>
            </a:r>
            <a:r>
              <a:rPr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/>
              <a:t>Ter um conflito não é ilícito, escondê-lo ou decidir sob ele é que pode ser.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/>
              <a:t>O tratamento devido é </a:t>
            </a:r>
            <a:r>
              <a:rPr lang="pt-PT" b="0" dirty="0"/>
              <a:t>declarar/comunicar devidamente e gerir (tipicam</a:t>
            </a:r>
            <a:r>
              <a:rPr lang="pt-PT" dirty="0"/>
              <a:t>ente, afastar-se da decisão), bem como, por outro lado, não deve presumir-se corrupção, antes cuidado.</a:t>
            </a:r>
            <a:endParaRPr lang="pt-PT" dirty="0">
              <a:solidFill>
                <a:prstClr val="black"/>
              </a:solidFill>
            </a:endParaRPr>
          </a:p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FB248-D992-611A-A32A-DBA8BD525ED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0187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</a:rPr>
              <a:t>reconhecer os principais crimes de corrupção e conexos e perceber o que a lei exige em cada um.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9967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0" u="none" strike="noStrike" kern="1200" cap="none" spc="0" normalizeH="0" baseline="0" noProof="0" dirty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</a:rPr>
              <a:t>reconhecer os principais crimes de corrupção e conexos e perceber o que a lei exige em cada um.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3107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Desenvolver literacia de medição e diferenciar realidade conhecida, experiência</a:t>
            </a:r>
            <a:r>
              <a:rPr lang="pt-PT" sz="1200" i="1">
                <a:solidFill>
                  <a:srgbClr val="7B551A"/>
                </a:solidFill>
                <a:latin typeface="Calibri"/>
              </a:rPr>
              <a:t> e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 perceção</a:t>
            </a:r>
          </a:p>
          <a:p>
            <a:r>
              <a:rPr b="1" err="1">
                <a:solidFill>
                  <a:schemeClr val="tx2">
                    <a:lumMod val="75000"/>
                    <a:lumOff val="25000"/>
                  </a:schemeClr>
                </a:solidFill>
              </a:rPr>
              <a:t>Pergunta</a:t>
            </a:r>
            <a:r>
              <a:rPr b="1">
                <a:solidFill>
                  <a:schemeClr val="tx2">
                    <a:lumMod val="75000"/>
                    <a:lumOff val="25000"/>
                  </a:schemeClr>
                </a:solidFill>
              </a:rPr>
              <a:t> para </a:t>
            </a:r>
            <a:r>
              <a:rPr b="1" err="1">
                <a:solidFill>
                  <a:schemeClr val="tx2">
                    <a:lumMod val="75000"/>
                    <a:lumOff val="25000"/>
                  </a:schemeClr>
                </a:solidFill>
              </a:rPr>
              <a:t>discussão</a:t>
            </a:r>
            <a:r>
              <a:rPr>
                <a:solidFill>
                  <a:schemeClr val="tx2">
                    <a:lumMod val="75000"/>
                    <a:lumOff val="25000"/>
                  </a:schemeClr>
                </a:solidFill>
              </a:rPr>
              <a:t>: </a:t>
            </a:r>
            <a:endParaRPr lang="pt-PT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err="1"/>
              <a:t>Que</a:t>
            </a:r>
            <a:r>
              <a:t> </a:t>
            </a:r>
            <a:r>
              <a:rPr err="1"/>
              <a:t>conclusões</a:t>
            </a:r>
            <a:r>
              <a:t> </a:t>
            </a:r>
            <a:r>
              <a:rPr err="1"/>
              <a:t>não</a:t>
            </a:r>
            <a:r>
              <a:t> </a:t>
            </a:r>
            <a:r>
              <a:rPr err="1"/>
              <a:t>podem</a:t>
            </a:r>
            <a:r>
              <a:t> ser </a:t>
            </a:r>
            <a:r>
              <a:rPr err="1"/>
              <a:t>retiradas</a:t>
            </a:r>
            <a:r>
              <a:t> de um </a:t>
            </a:r>
            <a:r>
              <a:rPr err="1"/>
              <a:t>índice</a:t>
            </a:r>
            <a:r>
              <a:t> de </a:t>
            </a:r>
            <a:r>
              <a:rPr err="1"/>
              <a:t>perceção</a:t>
            </a:r>
            <a:r>
              <a:t>?</a:t>
            </a:r>
            <a:r>
              <a:rPr lang="pt-PT"/>
              <a:t> </a:t>
            </a:r>
          </a:p>
          <a:p>
            <a:r>
              <a:rPr lang="pt-PT"/>
              <a:t>O Índice de Perceção da Corrupção mais famoso e a maior referência na análise do fenómeno da corrupção é o da Transparency International, criado em 1995, que parte da perceção de especialistas e executivos de negócios sobre os níveis de corrupção no setor público. É um índice composto, ou seja, resulta da combinação de fontes de análise de corrupção desenvolvidas por outras organizações independentes, e classifica de 0 (percecionado como muito corrupto) a 100 (muito transparente) 182 países e territórios. Ver: https://transparencia.pt/indice-de-percecao-da-corrupcao-2025/ </a:t>
            </a:r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Analisar fatores de risco estruturais e efeitos multidimensionais da corrupção</a:t>
            </a:r>
            <a:endParaRPr lang="pt-PT" b="1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medida</a:t>
            </a:r>
            <a:r>
              <a:t> </a:t>
            </a:r>
            <a:r>
              <a:rPr err="1"/>
              <a:t>preventiva</a:t>
            </a:r>
            <a:r>
              <a:t> </a:t>
            </a:r>
            <a:r>
              <a:rPr err="1"/>
              <a:t>corresponde</a:t>
            </a:r>
            <a:r>
              <a:t> a </a:t>
            </a:r>
            <a:r>
              <a:rPr err="1"/>
              <a:t>cada</a:t>
            </a:r>
            <a:r>
              <a:t> </a:t>
            </a:r>
            <a:r>
              <a:rPr err="1"/>
              <a:t>fator</a:t>
            </a:r>
            <a:r>
              <a:t> de </a:t>
            </a:r>
            <a:r>
              <a:rPr err="1"/>
              <a:t>risco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B7BB3-0F66-D1C6-38D2-C11087C3D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2B5B45-E8C5-4AA3-E00D-A57144538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D41D4-2B72-1762-6074-0E7D57555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Refletir criticamente sobre confiança, corrupção, desinformação e resiliência democrática.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Como </a:t>
            </a:r>
            <a:r>
              <a:rPr err="1"/>
              <a:t>manter</a:t>
            </a:r>
            <a:r>
              <a:t> </a:t>
            </a:r>
            <a:r>
              <a:rPr err="1"/>
              <a:t>exigência</a:t>
            </a:r>
            <a:r>
              <a:t> </a:t>
            </a:r>
            <a:r>
              <a:rPr err="1"/>
              <a:t>crítica</a:t>
            </a:r>
            <a:r>
              <a:t> </a:t>
            </a:r>
            <a:r>
              <a:rPr err="1"/>
              <a:t>sem</a:t>
            </a:r>
            <a:r>
              <a:t> </a:t>
            </a:r>
            <a:r>
              <a:rPr err="1"/>
              <a:t>cair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generalizações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lang="pt-PT"/>
              <a:t>demagogias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829AB-C16D-E241-E781-C0CF4EEA804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560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Identificar os valores constitucionais que fundam a governança democrática.</a:t>
            </a:r>
          </a:p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49175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Relacionar princípios constitucionais e éticos com critérios operacionais de boa governança.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princípio</a:t>
            </a:r>
            <a:r>
              <a:t> </a:t>
            </a:r>
            <a:r>
              <a:rPr err="1"/>
              <a:t>fica</a:t>
            </a:r>
            <a:r>
              <a:t> </a:t>
            </a:r>
            <a:r>
              <a:rPr err="1"/>
              <a:t>vulnerável</a:t>
            </a:r>
            <a:r>
              <a:t> </a:t>
            </a:r>
            <a:r>
              <a:rPr err="1"/>
              <a:t>quando</a:t>
            </a:r>
            <a:r>
              <a:t> </a:t>
            </a:r>
            <a:r>
              <a:rPr err="1"/>
              <a:t>não</a:t>
            </a:r>
            <a:r>
              <a:t> </a:t>
            </a:r>
            <a:r>
              <a:rPr err="1"/>
              <a:t>sabemos</a:t>
            </a:r>
            <a:r>
              <a:t> </a:t>
            </a:r>
            <a:r>
              <a:rPr err="1"/>
              <a:t>como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decisão</a:t>
            </a:r>
            <a:r>
              <a:t> </a:t>
            </a:r>
            <a:r>
              <a:rPr err="1"/>
              <a:t>foi</a:t>
            </a:r>
            <a:r>
              <a:t> </a:t>
            </a:r>
            <a:r>
              <a:rPr err="1"/>
              <a:t>tomada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Relacionar princípios éticos e de integridade com a qualidade da governança democrática.</a:t>
            </a:r>
          </a:p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38431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Compreender o </a:t>
            </a:r>
            <a:r>
              <a:rPr lang="pt-PT" sz="1200" b="0" i="1" err="1">
                <a:solidFill>
                  <a:srgbClr val="7B551A"/>
                </a:solidFill>
                <a:latin typeface="Calibri"/>
              </a:rPr>
              <a:t>compliance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 como sistema organizacional de prevenção, deteção, resposta e aprendizagem.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lang="pt-PT"/>
              <a:t>elemento</a:t>
            </a:r>
            <a:r>
              <a:t> </a:t>
            </a:r>
            <a:r>
              <a:rPr err="1"/>
              <a:t>falha</a:t>
            </a:r>
            <a:r>
              <a:t> </a:t>
            </a:r>
            <a:r>
              <a:rPr err="1"/>
              <a:t>quando</a:t>
            </a:r>
            <a:r>
              <a:t> </a:t>
            </a:r>
            <a:r>
              <a:rPr err="1"/>
              <a:t>existe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regra</a:t>
            </a:r>
            <a:r>
              <a:t> </a:t>
            </a:r>
            <a:r>
              <a:rPr err="1"/>
              <a:t>escrita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ninguém</a:t>
            </a:r>
            <a:r>
              <a:t> </a:t>
            </a:r>
            <a:r>
              <a:rPr err="1"/>
              <a:t>conhece</a:t>
            </a:r>
            <a:r>
              <a:t> nem </a:t>
            </a:r>
            <a:r>
              <a:rPr err="1"/>
              <a:t>aplica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Distinguir funções institucionais e mostrar a complementaridade entre prevenção, fiscalização, investigação e participação.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Porque</a:t>
            </a:r>
            <a:r>
              <a:t> é </a:t>
            </a:r>
            <a:r>
              <a:rPr err="1"/>
              <a:t>problemático</a:t>
            </a:r>
            <a:r>
              <a:t> </a:t>
            </a:r>
            <a:r>
              <a:rPr err="1"/>
              <a:t>concentrar</a:t>
            </a:r>
            <a:r>
              <a:t> </a:t>
            </a:r>
            <a:r>
              <a:rPr err="1"/>
              <a:t>prevenção</a:t>
            </a:r>
            <a:r>
              <a:t>, </a:t>
            </a:r>
            <a:r>
              <a:rPr err="1"/>
              <a:t>investigação</a:t>
            </a:r>
            <a:r>
              <a:t> e </a:t>
            </a:r>
            <a:r>
              <a:rPr err="1"/>
              <a:t>julgamento</a:t>
            </a:r>
            <a:r>
              <a:t> </a:t>
            </a:r>
            <a:r>
              <a:rPr err="1"/>
              <a:t>na</a:t>
            </a:r>
            <a:r>
              <a:t> </a:t>
            </a:r>
            <a:r>
              <a:rPr err="1"/>
              <a:t>mesma</a:t>
            </a:r>
            <a:r>
              <a:t> </a:t>
            </a:r>
            <a:r>
              <a:rPr err="1"/>
              <a:t>entidade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Transferir competências de integridade para a participação cívica, o ensino superior e o futuro profissional.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competência</a:t>
            </a:r>
            <a:r>
              <a:t> </a:t>
            </a:r>
            <a:r>
              <a:rPr err="1"/>
              <a:t>ética</a:t>
            </a:r>
            <a:r>
              <a:t> </a:t>
            </a:r>
            <a:r>
              <a:rPr err="1"/>
              <a:t>será</a:t>
            </a:r>
            <a:r>
              <a:t> </a:t>
            </a:r>
            <a:r>
              <a:rPr err="1"/>
              <a:t>mais</a:t>
            </a:r>
            <a:r>
              <a:t> </a:t>
            </a:r>
            <a:r>
              <a:rPr err="1"/>
              <a:t>necessária</a:t>
            </a:r>
            <a:r>
              <a:t> no </a:t>
            </a:r>
            <a:r>
              <a:rPr err="1"/>
              <a:t>teu</a:t>
            </a:r>
            <a:r>
              <a:t> </a:t>
            </a:r>
            <a:r>
              <a:rPr err="1"/>
              <a:t>percurso</a:t>
            </a:r>
            <a:r>
              <a:rPr lang="pt-PT"/>
              <a:t> futuro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Conhecer o MENAC como entidade nacional independente de prevenção, incluindo a vertente educativa.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</a:t>
            </a:r>
            <a:r>
              <a:rPr lang="pt-PT"/>
              <a:t> o que, na vossa opinião, deve ser feito – sobretudo pelo Estado e pelo MENAC - para promover a integridade?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Concluir com um projeto de diagnóstico e melhoria, orientado para prevenção e avaliação.</a:t>
            </a:r>
          </a:p>
          <a:p>
            <a:r>
              <a:rPr b="1" err="1"/>
              <a:t>Pergunta</a:t>
            </a:r>
            <a:r>
              <a:rPr lang="pt-PT" b="1"/>
              <a:t>s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endParaRPr lang="pt-PT"/>
          </a:p>
          <a:p>
            <a:r>
              <a:rPr err="1"/>
              <a:t>Que</a:t>
            </a:r>
            <a:r>
              <a:t> </a:t>
            </a:r>
            <a:r>
              <a:rPr err="1"/>
              <a:t>indicador</a:t>
            </a:r>
            <a:r>
              <a:t> </a:t>
            </a:r>
            <a:r>
              <a:rPr err="1"/>
              <a:t>permitiria</a:t>
            </a:r>
            <a:r>
              <a:t> saber se </a:t>
            </a:r>
            <a:r>
              <a:rPr err="1"/>
              <a:t>aumentou</a:t>
            </a:r>
            <a:r>
              <a:t> a </a:t>
            </a:r>
            <a:r>
              <a:rPr err="1"/>
              <a:t>transparência</a:t>
            </a:r>
            <a:r>
              <a:t> </a:t>
            </a:r>
            <a:r>
              <a:rPr err="1"/>
              <a:t>ou</a:t>
            </a:r>
            <a:r>
              <a:t> a </a:t>
            </a:r>
            <a:r>
              <a:rPr err="1"/>
              <a:t>justiça</a:t>
            </a:r>
            <a:r>
              <a:t> do </a:t>
            </a:r>
            <a:r>
              <a:rPr err="1"/>
              <a:t>processo</a:t>
            </a:r>
            <a:r>
              <a:t>?</a:t>
            </a:r>
            <a:endParaRPr lang="pt-P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Como podem conhecimento e educação prevenir a corrupção ou reduzir riscos antes de uma infração?</a:t>
            </a:r>
          </a:p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reunir as mensagens essenciais da apresentação e ligá-las a decisões e comportamentos observáveis na escola, no ensino superior, na vida cívica e no futuro profissional.</a:t>
            </a:r>
          </a:p>
          <a:p>
            <a:r>
              <a:rPr b="1" err="1"/>
              <a:t>Sugestão</a:t>
            </a:r>
            <a:r>
              <a:rPr b="1"/>
              <a:t> de </a:t>
            </a:r>
            <a:r>
              <a:rPr b="1" err="1"/>
              <a:t>utilização</a:t>
            </a:r>
            <a:r>
              <a:t>: </a:t>
            </a:r>
            <a:endParaRPr lang="pt-PT"/>
          </a:p>
          <a:p>
            <a:r>
              <a:rPr err="1"/>
              <a:t>cada</a:t>
            </a:r>
            <a:r>
              <a:t> </a:t>
            </a:r>
            <a:r>
              <a:rPr err="1"/>
              <a:t>aluno</a:t>
            </a:r>
            <a:r>
              <a:t> </a:t>
            </a:r>
            <a:r>
              <a:rPr err="1"/>
              <a:t>escolhe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mensagem</a:t>
            </a:r>
            <a:r>
              <a:t> da </a:t>
            </a:r>
            <a:r>
              <a:rPr err="1"/>
              <a:t>coluna</a:t>
            </a:r>
            <a:r>
              <a:t> RETER e </a:t>
            </a:r>
            <a:r>
              <a:rPr err="1"/>
              <a:t>outra</a:t>
            </a:r>
            <a:r>
              <a:t> da </a:t>
            </a:r>
            <a:r>
              <a:rPr err="1"/>
              <a:t>coluna</a:t>
            </a:r>
            <a:r>
              <a:t> APLICAR, </a:t>
            </a:r>
            <a:r>
              <a:rPr err="1"/>
              <a:t>relaciona</a:t>
            </a:r>
            <a:r>
              <a:t>-as e </a:t>
            </a:r>
            <a:r>
              <a:rPr err="1"/>
              <a:t>apresenta</a:t>
            </a:r>
            <a:r>
              <a:t> um </a:t>
            </a:r>
            <a:r>
              <a:rPr err="1"/>
              <a:t>exemplo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que</a:t>
            </a:r>
            <a:r>
              <a:t> a </a:t>
            </a:r>
            <a:r>
              <a:rPr err="1"/>
              <a:t>aplicação</a:t>
            </a:r>
            <a:r>
              <a:t> </a:t>
            </a:r>
            <a:r>
              <a:rPr err="1"/>
              <a:t>exige</a:t>
            </a:r>
            <a:r>
              <a:t> </a:t>
            </a:r>
            <a:r>
              <a:rPr err="1"/>
              <a:t>ponderar</a:t>
            </a:r>
            <a:r>
              <a:t> interesses </a:t>
            </a:r>
            <a:r>
              <a:rPr err="1"/>
              <a:t>ou</a:t>
            </a:r>
            <a:r>
              <a:t> </a:t>
            </a:r>
            <a:r>
              <a:rPr err="1"/>
              <a:t>resistir</a:t>
            </a:r>
            <a:r>
              <a:t> à </a:t>
            </a:r>
            <a:r>
              <a:rPr err="1"/>
              <a:t>pressão</a:t>
            </a:r>
            <a:r>
              <a:t> do </a:t>
            </a:r>
            <a:r>
              <a:rPr err="1"/>
              <a:t>grupo</a:t>
            </a:r>
            <a: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endParaRPr lang="pt-PT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pt-PT"/>
              <a:t>q</a:t>
            </a:r>
            <a:r>
              <a:rPr err="1"/>
              <a:t>ue</a:t>
            </a:r>
            <a:r>
              <a:t> </a:t>
            </a:r>
            <a:r>
              <a:rPr err="1"/>
              <a:t>mensagem</a:t>
            </a:r>
            <a:r>
              <a:t> </a:t>
            </a:r>
            <a:r>
              <a:rPr err="1"/>
              <a:t>será</a:t>
            </a:r>
            <a:r>
              <a:t> </a:t>
            </a:r>
            <a:r>
              <a:rPr err="1"/>
              <a:t>mais</a:t>
            </a:r>
            <a:r>
              <a:t> </a:t>
            </a:r>
            <a:r>
              <a:rPr err="1"/>
              <a:t>importante</a:t>
            </a:r>
            <a:r>
              <a:t> </a:t>
            </a:r>
            <a:r>
              <a:rPr err="1"/>
              <a:t>quando</a:t>
            </a:r>
            <a:r>
              <a:t> </a:t>
            </a:r>
            <a:r>
              <a:rPr err="1"/>
              <a:t>passarem</a:t>
            </a:r>
            <a:r>
              <a:t> a </a:t>
            </a:r>
            <a:r>
              <a:rPr err="1"/>
              <a:t>exercer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função</a:t>
            </a:r>
            <a:r>
              <a:t> </a:t>
            </a:r>
            <a:r>
              <a:rPr err="1"/>
              <a:t>profissional</a:t>
            </a:r>
            <a:r>
              <a:t> com </a:t>
            </a:r>
            <a:r>
              <a:rPr err="1"/>
              <a:t>responsabilidade</a:t>
            </a:r>
            <a:r>
              <a:t> </a:t>
            </a:r>
            <a:r>
              <a:rPr err="1"/>
              <a:t>sobre</a:t>
            </a:r>
            <a:r>
              <a:t> </a:t>
            </a:r>
            <a:r>
              <a:rPr err="1"/>
              <a:t>pessoas</a:t>
            </a:r>
            <a:r>
              <a:t>, </a:t>
            </a:r>
            <a:r>
              <a:rPr err="1"/>
              <a:t>informação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err="1"/>
              <a:t>recursos</a:t>
            </a:r>
            <a: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</a:t>
            </a:r>
            <a:r>
              <a:rPr lang="pt-PT" b="1"/>
              <a:t>final para</a:t>
            </a:r>
            <a:r>
              <a:rPr b="1"/>
              <a:t>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lang="pt-PT"/>
              <a:t>ou ideia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leva</a:t>
            </a:r>
            <a:r>
              <a:rPr lang="pt-PT"/>
              <a:t>s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Enquadrar os conteúdos constantes da presente apresentação</a:t>
            </a:r>
          </a:p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014825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56189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71CE8-18A0-E77E-D7AC-298478CD5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59461C-5B42-0751-E251-DADAA9660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297FC2-9773-259D-2347-686AC3C1C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</a:t>
            </a:r>
            <a:r>
              <a:rPr lang="pt-PT" b="1"/>
              <a:t>final para</a:t>
            </a:r>
            <a:r>
              <a:rPr b="1"/>
              <a:t>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lang="pt-PT"/>
              <a:t>ou ideia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leva</a:t>
            </a:r>
            <a:r>
              <a:rPr lang="pt-PT"/>
              <a:t>s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080A5-B1A2-036D-86A7-5DC70728ACE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405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  <p:pic>
        <p:nvPicPr>
          <p:cNvPr id="86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141" y="6109532"/>
            <a:ext cx="1383912" cy="4999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9720C7-59CE-570B-E7D9-EE7824AD60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327" y="1"/>
            <a:ext cx="2677297" cy="14283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82AE0FCA-9A54-4332-87A7-1B695FE7A331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B9F284E8-3822-46EA-B2BC-F7CAE309ABD6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C8745C73-F597-45A8-AE90-58EDA38212D3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26D64FF0-2FE0-4D30-888B-EEF88FA0B8A8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BEE877CD-FE59-49E1-833F-64382366889A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0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1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02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668" y="6285811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FBFD51C9-2FAF-4C0A-81AB-0B41F8F35626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DDFF9277-4A66-441A-A97F-24EFD61B643A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42923B15-D3C4-48C7-9692-384CEC5C42BF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DFC31474-4D10-4E1E-BC34-E3A560978193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1E1BEEAA-4DDB-4900-B076-51195F33AEAC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BE63B6CC-4375-4EFA-A2EA-B642824E2684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E47033B4-E8A7-454C-9E24-76FC18F3E6DF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3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6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37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167" y="6278674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4FFE2800-38C7-4EA9-86A4-5BA0618A9B01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AA6368D7-89A6-4C36-8C26-1E3846BFDD51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D21D031E-F5DA-4B33-B0A1-4DA64D906AE6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73969F3D-6574-4053-828B-545CFC738BD2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FDF04776-F80C-41D5-85F1-47725AD4EA67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C09024C1-35A4-4776-A715-1E3DB24FFEFD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6AAE925A-1FC0-4AAF-B155-DA1C72A832B3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BA1F1E8-61B7-41AC-8FE3-161126F33F55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65AEEE60-1BDA-4373-848D-91184D06A577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59612AF5-D760-4B08-BEB4-17CCCF1BC67C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451580E2-66AF-4AA3-A1BE-6169ACBE2D1A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CA449ED8-AF59-458A-B770-2395A4D546B8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9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0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872785" y="-29575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3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pic>
        <p:nvPicPr>
          <p:cNvPr id="74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7741" y="6266820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719" y="6258165"/>
            <a:ext cx="1383912" cy="499915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bg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324600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sz="1800" b="1" i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0" name="Picture 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1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870187" y="-31498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47855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0807D3-9BB1-45F4-8047-955F0687096A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A5E480D6-9CC2-4BAF-B70F-42BCBEA6204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3F592CB-6482-4D5B-A8D5-267658645DA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F63987A0-F777-4311-AF0C-825AFEEC608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1A3EF95-9570-4527-BD7E-3A70CC46B23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197F853-98DB-4625-8140-FBC083C6066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8728640-311D-409C-AFBE-BABE51444C8A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DED2B937-4496-4467-A48E-3D479109A8D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29438E0D-68B6-42F1-A75B-82C93E47AEE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E14A0F0D-FAD0-4BF9-BD09-202D43B2E09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093D37B-BB89-4F54-A9B6-A2782F7A34E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3F584EBB-3942-47B6-8DBD-D5D043C12F3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31E0747-46C2-4047-80B3-05A181C3F22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5E628D7-1A13-4883-BE2E-4329D777F3A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FBE6CB90-C9A9-4B44-8B9D-566121ABF9CB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931C99E0-57BF-491C-AE63-D2DF88DA52A1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852CB4CF-0417-45D1-96E5-1E0F127EE1AD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9174D886-FD3E-4D74-A35D-97C05AA537EB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316EE1E3-52F8-4E87-AB9A-A2374E86BA7C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D0E6DB45-2878-4E26-B68D-94CB44768CA6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8946F61-ED55-4229-9FE5-AFFE2315A056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F3D1C013-6B61-4A03-A429-6102CC5CFB9C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13FE4E4F-4DEE-4027-86BC-8D11EB8530BA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6905C44F-EA2B-40BD-8AD2-1DE5722A9C26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D1D0173B-9BFA-4985-A99E-C43448374C80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246ED433-62E1-4598-ABD7-A68EE662D399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DA436CB-8E37-4106-B0C9-029C6D33F276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70D41E91-159D-4BB1-B2F9-C36EE25E92FD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5CADB0B7-78F6-4EC8-AEA4-BC5E0873E16A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BE06DF25-EFD5-4749-B751-C5F8732803B7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C03F1CE4-C43E-4C8A-AF13-77BCD9754C5A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758D4E34-E604-4B3A-A12E-76A0B465DDD0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66468144-433E-47E6-8CE4-010B299BFD7C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6B50F22-AF82-4649-95ED-58007B3C1604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12BDC893-0F65-4E77-B136-3D1838CA51A4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05FB9459-E4AA-432E-82DB-CB53B1CAC432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81947C7E-61B5-4312-B282-8423CCEDE5BC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E3F8B1B0-B1AF-47E0-A32F-2FBEF00E5587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Título</a:t>
            </a:r>
            <a:endParaRPr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subtítulo</a:t>
            </a: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297476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03743" y="6345083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34792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47855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696609E0-11C1-E3BE-D318-52B3AF7696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46949" y="6247770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66C845A-4078-493C-B37D-EF72A6A1B23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3D153587-4DB3-4807-AE8F-133C51C2216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93FDA85-5AF0-49CA-BFD0-E32911D592C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3430A51-F9E0-4636-AC9B-3F25D3AB34B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93F23F4-3AFD-493B-B7E1-2875AB73942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3FCB333-2443-43D2-95B8-5B09E25679D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8EB8908-1184-4A7C-B006-8E525848347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83A9A4-6170-4F41-AB26-219DDE7DE50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DEAC80E-0559-4EF9-9178-C0FA032680D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3F23EB9-E6EC-4101-B7F3-730BAB55EE1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D4AA687-B44F-4D4F-B01D-3CD66865D13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D492E52-B4E9-49DA-A359-8D97BD447A1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7B68067-9268-408C-ADA0-74C9CA14F4B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E1CE61F-A099-4EF0-B690-799FDE0582A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14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562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FBE6CB90-C9A9-4B44-8B9D-566121ABF9CB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931C99E0-57BF-491C-AE63-D2DF88DA52A1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852CB4CF-0417-45D1-96E5-1E0F127EE1AD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9174D886-FD3E-4D74-A35D-97C05AA537EB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316EE1E3-52F8-4E87-AB9A-A2374E86BA7C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211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D0E6DB45-2878-4E26-B68D-94CB44768CA6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8946F61-ED55-4229-9FE5-AFFE2315A056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F3D1C013-6B61-4A03-A429-6102CC5CFB9C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13FE4E4F-4DEE-4027-86BC-8D11EB8530BA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6905C44F-EA2B-40BD-8AD2-1DE5722A9C26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D1D0173B-9BFA-4985-A99E-C43448374C80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246ED433-62E1-4598-ABD7-A68EE662D399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753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DA436CB-8E37-4106-B0C9-029C6D33F276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70D41E91-159D-4BB1-B2F9-C36EE25E92FD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5CADB0B7-78F6-4EC8-AEA4-BC5E0873E16A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BE06DF25-EFD5-4749-B751-C5F8732803B7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C03F1CE4-C43E-4C8A-AF13-77BCD9754C5A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758D4E34-E604-4B3A-A12E-76A0B465DDD0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66468144-433E-47E6-8CE4-010B299BFD7C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5539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6B50F22-AF82-4649-95ED-58007B3C1604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12BDC893-0F65-4E77-B136-3D1838CA51A4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05FB9459-E4AA-432E-82DB-CB53B1CAC432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81947C7E-61B5-4312-B282-8423CCEDE5BC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E3F8B1B0-B1AF-47E0-A32F-2FBEF00E5587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84574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52524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43488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644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297476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9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03743" y="6345083"/>
            <a:ext cx="2257958" cy="334800"/>
          </a:xfrm>
          <a:prstGeom prst="rect">
            <a:avLst/>
          </a:prstGeom>
        </p:spPr>
      </p:pic>
      <p:pic>
        <p:nvPicPr>
          <p:cNvPr id="60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34792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47855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63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6949" y="6247770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22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247579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70685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76414826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66C845A-4078-493C-B37D-EF72A6A1B23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99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3D153587-4DB3-4807-AE8F-133C51C2216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5558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93FDA85-5AF0-49CA-BFD0-E32911D592C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346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3430A51-F9E0-4636-AC9B-3F25D3AB34B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557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93F23F4-3AFD-493B-B7E1-2875AB73942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6260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3FCB333-2443-43D2-95B8-5B09E25679D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8433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8EB8908-1184-4A7C-B006-8E525848347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672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83A9A4-6170-4F41-AB26-219DDE7DE50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658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DEAC80E-0559-4EF9-9178-C0FA032680D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864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3F23EB9-E6EC-4101-B7F3-730BAB55EE1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770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D4AA687-B44F-4D4F-B01D-3CD66865D13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1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D492E52-B4E9-49DA-A359-8D97BD447A1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7026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7B68067-9268-408C-ADA0-74C9CA14F4B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932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E1CE61F-A099-4EF0-B690-799FDE0582A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1139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682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697426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46098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74688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41959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625740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377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66473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38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6033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3347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2042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6977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8734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230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4790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460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742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50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slideLayout" Target="../slideLayouts/slideLayout7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96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3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99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slideLayout" Target="../slideLayouts/slideLayout98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slideLayout" Target="../slideLayouts/slideLayout97.xml"/><Relationship Id="rId30" Type="http://schemas.openxmlformats.org/officeDocument/2006/relationships/slideLayout" Target="../slideLayouts/slideLayout100.xml"/><Relationship Id="rId35" Type="http://schemas.openxmlformats.org/officeDocument/2006/relationships/slideLayout" Target="../slideLayouts/slideLayout10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12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762" r:id="rId30"/>
    <p:sldLayoutId id="2147483763" r:id="rId31"/>
    <p:sldLayoutId id="2147483764" r:id="rId32"/>
    <p:sldLayoutId id="2147483765" r:id="rId33"/>
    <p:sldLayoutId id="2147483766" r:id="rId34"/>
    <p:sldLayoutId id="2147483767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5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arency.org/en/what-is-corruptio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4.sv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ec-anticorrupcao.pt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mec-anticorrupcao.pt/escolas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justica.gov.pt/Estrategia-Nacional-de-Combate-a-Corrupcao-ENCC" TargetMode="External"/><Relationship Id="rId3" Type="http://schemas.openxmlformats.org/officeDocument/2006/relationships/hyperlink" Target="https://www.coe.int/" TargetMode="External"/><Relationship Id="rId7" Type="http://schemas.openxmlformats.org/officeDocument/2006/relationships/hyperlink" Target="https://cidadania.dge.mec.pt/" TargetMode="External"/><Relationship Id="rId12" Type="http://schemas.openxmlformats.org/officeDocument/2006/relationships/hyperlink" Target="https://transparencia.pt/4-o-integrity-bootcamp-no-agrupamento-de-escolas-de-almodovar/" TargetMode="External"/><Relationship Id="rId2" Type="http://schemas.openxmlformats.org/officeDocument/2006/relationships/hyperlink" Target="https://commission.europa.eu/strategy-and-policy/policies/justice-and-fundamental-rights/upholding-rule-law/rule-law/what-rule-law_pt" TargetMode="Externa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diariodarepublica.pt/dr/legislacao-consolidada/decreto-lei/2018-115645941" TargetMode="External"/><Relationship Id="rId11" Type="http://schemas.openxmlformats.org/officeDocument/2006/relationships/hyperlink" Target="https://www.transparency.org/en/cpi" TargetMode="External"/><Relationship Id="rId5" Type="http://schemas.openxmlformats.org/officeDocument/2006/relationships/hyperlink" Target="https://www.unodc.org/unodc/en/corruption/uncac.html" TargetMode="External"/><Relationship Id="rId10" Type="http://schemas.openxmlformats.org/officeDocument/2006/relationships/hyperlink" Target="https://www.coe.int/en/web/greco" TargetMode="External"/><Relationship Id="rId4" Type="http://schemas.openxmlformats.org/officeDocument/2006/relationships/hyperlink" Target="https://www.cpc.tcontas.pt/" TargetMode="External"/><Relationship Id="rId9" Type="http://schemas.openxmlformats.org/officeDocument/2006/relationships/hyperlink" Target="https://www.dge.mec.pt/estrategia-nacional-de-educacao-para-cidadania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l4integrity.org/redescolas/" TargetMode="External"/><Relationship Id="rId13" Type="http://schemas.openxmlformats.org/officeDocument/2006/relationships/hyperlink" Target="https://grace.unodc.org/grace/en/primary-and-secondary.html" TargetMode="External"/><Relationship Id="rId3" Type="http://schemas.openxmlformats.org/officeDocument/2006/relationships/hyperlink" Target="https://www.mec-anticorrupcao.pt/escolas" TargetMode="External"/><Relationship Id="rId7" Type="http://schemas.openxmlformats.org/officeDocument/2006/relationships/hyperlink" Target="https://dge.mec.pt/sites/default/files/Curriculo/Projeto_Autonomia_e_Flexibilidade/perfil_dos_alunos.pdf" TargetMode="External"/><Relationship Id="rId12" Type="http://schemas.openxmlformats.org/officeDocument/2006/relationships/hyperlink" Target="https://escolas.unicef.pt/recursos/" TargetMode="External"/><Relationship Id="rId2" Type="http://schemas.openxmlformats.org/officeDocument/2006/relationships/hyperlink" Target="https://mec-anticorrupcao.pt/" TargetMode="Externa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anti-fraud.ec.europa.eu/index_pt" TargetMode="External"/><Relationship Id="rId11" Type="http://schemas.openxmlformats.org/officeDocument/2006/relationships/hyperlink" Target="https://www.transparency.org/en" TargetMode="External"/><Relationship Id="rId5" Type="http://schemas.openxmlformats.org/officeDocument/2006/relationships/hyperlink" Target="https://www.oecd.org/corruption-integrity/" TargetMode="External"/><Relationship Id="rId10" Type="http://schemas.openxmlformats.org/officeDocument/2006/relationships/hyperlink" Target="https://transparencia.pt/" TargetMode="External"/><Relationship Id="rId4" Type="http://schemas.openxmlformats.org/officeDocument/2006/relationships/hyperlink" Target="https://www.ministeriopublico.pt/perguntas-frequentes/corrupcao-e-fraude" TargetMode="External"/><Relationship Id="rId9" Type="http://schemas.openxmlformats.org/officeDocument/2006/relationships/hyperlink" Target="https://mec-anticorrupcao.pt/wp-content/uploads/2025/02/referencial-de-educacao-para-transparencia-e-integridade.pdf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MzlEwXhku0" TargetMode="External"/><Relationship Id="rId13" Type="http://schemas.openxmlformats.org/officeDocument/2006/relationships/hyperlink" Target="https://www.youtube.com/watch?v=JkeOJx1on0A" TargetMode="External"/><Relationship Id="rId3" Type="http://schemas.openxmlformats.org/officeDocument/2006/relationships/hyperlink" Target="https://www.youtube.com/watch?v=g1OsoJIra8Q" TargetMode="External"/><Relationship Id="rId7" Type="http://schemas.openxmlformats.org/officeDocument/2006/relationships/hyperlink" Target="https://www.youtube.com/watch?v=SfgWVPxJBe0" TargetMode="External"/><Relationship Id="rId12" Type="http://schemas.openxmlformats.org/officeDocument/2006/relationships/hyperlink" Target="https://www.youtube.com/watch?v=OaN6BYzwCZ0" TargetMode="External"/><Relationship Id="rId2" Type="http://schemas.openxmlformats.org/officeDocument/2006/relationships/hyperlink" Target="https://www.youtube.com/watch?v=vx2773eSbec" TargetMode="Externa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www.youtube.com/watch?v=HLv2xdn3LOI&amp;list=PLv8byyYoBSli7aCMkw3hL4RZvykWB2OVz&amp;index=7" TargetMode="External"/><Relationship Id="rId11" Type="http://schemas.openxmlformats.org/officeDocument/2006/relationships/hyperlink" Target="https://www.youtube.com/watch?v=XkiXXP_hycA" TargetMode="External"/><Relationship Id="rId5" Type="http://schemas.openxmlformats.org/officeDocument/2006/relationships/hyperlink" Target="https://dge.mec.pt/sites/default/files/Curriculo/Projeto_Autonomia_e_Flexibilidade/perfil_dos_alunos.pdf" TargetMode="External"/><Relationship Id="rId10" Type="http://schemas.openxmlformats.org/officeDocument/2006/relationships/hyperlink" Target="https://www.youtube.com/watch?v=iFIgqzj4v70" TargetMode="External"/><Relationship Id="rId4" Type="http://schemas.openxmlformats.org/officeDocument/2006/relationships/hyperlink" Target="https://commission.europa.eu/strategy-and-policy/policies/justice-and-fundamental-rights/upholding-rule-law/rule-law/what-rule-law_pt#quer-saber-mais-veja-a-nossa-s%C3%A9rie-de-seis-anima%C3%A7%C3%B5es" TargetMode="External"/><Relationship Id="rId9" Type="http://schemas.openxmlformats.org/officeDocument/2006/relationships/hyperlink" Target="https://www.youtube.com/watch?v=5DczRLanpmc" TargetMode="External"/><Relationship Id="rId14" Type="http://schemas.openxmlformats.org/officeDocument/2006/relationships/hyperlink" Target="https://grace.unodc.org/grace/en/primary-and-secondary.html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t.lt/en/anti-corruption-education/7491" TargetMode="External"/><Relationship Id="rId13" Type="http://schemas.openxmlformats.org/officeDocument/2006/relationships/hyperlink" Target="https://www.unodc.org/e4j/" TargetMode="External"/><Relationship Id="rId3" Type="http://schemas.openxmlformats.org/officeDocument/2006/relationships/hyperlink" Target="https://www.dge.mec.pt/" TargetMode="External"/><Relationship Id="rId7" Type="http://schemas.openxmlformats.org/officeDocument/2006/relationships/hyperlink" Target="https://www.dge.mec.pt/estrategia-nacional-de-educacao-para-cidadania" TargetMode="External"/><Relationship Id="rId12" Type="http://schemas.openxmlformats.org/officeDocument/2006/relationships/hyperlink" Target="https://www.transparency.org/en/what-is-corruption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diariodarepublica.pt/dr/detalhe/decreto-lei/109-e-2021-175659840" TargetMode="External"/><Relationship Id="rId11" Type="http://schemas.openxmlformats.org/officeDocument/2006/relationships/hyperlink" Target="https://www.oecd.org/en/publications/education-for-public-integrity_133291ea-en.html" TargetMode="External"/><Relationship Id="rId5" Type="http://schemas.openxmlformats.org/officeDocument/2006/relationships/hyperlink" Target="https://www.unodc.org/unodc/en/treaties/CAC/" TargetMode="External"/><Relationship Id="rId10" Type="http://schemas.openxmlformats.org/officeDocument/2006/relationships/hyperlink" Target="https://mec-anticorrupcao.pt/wp-content/uploads/2025/02/referencial-de-educacao-para-transparencia-e-integridade.pdf" TargetMode="External"/><Relationship Id="rId4" Type="http://schemas.openxmlformats.org/officeDocument/2006/relationships/hyperlink" Target="https://www.parlamento.pt/Legislacao/Paginas/ConstituicaoRepublicaPortuguesa.aspx" TargetMode="External"/><Relationship Id="rId9" Type="http://schemas.openxmlformats.org/officeDocument/2006/relationships/hyperlink" Target="https://mec-anticorrupcao.pt/" TargetMode="External"/><Relationship Id="rId14" Type="http://schemas.openxmlformats.org/officeDocument/2006/relationships/hyperlink" Target="https://www.unodc.org/pdf/crime/corruption/forum1vol2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1C549D-4A03-4294-B635-E01152B2164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8747" y="4198893"/>
            <a:ext cx="6616700" cy="657933"/>
          </a:xfrm>
        </p:spPr>
        <p:txBody>
          <a:bodyPr lIns="91440" tIns="45720" rIns="91440" bIns="45720" anchor="t"/>
          <a:lstStyle/>
          <a:p>
            <a:r>
              <a:rPr lang="pt-PT" dirty="0"/>
              <a:t>Dias </a:t>
            </a:r>
            <a:r>
              <a:rPr dirty="0"/>
              <a:t>da </a:t>
            </a:r>
            <a:r>
              <a:rPr dirty="0" err="1"/>
              <a:t>Integridade</a:t>
            </a:r>
            <a:r>
              <a:rPr dirty="0"/>
              <a:t> e Anticorrupção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3FE85-2758-4F55-9868-CC314502E58F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Ensino secundário · 15–18 anos</a:t>
            </a:r>
          </a:p>
        </p:txBody>
      </p:sp>
    </p:spTree>
    <p:extLst>
      <p:ext uri="{BB962C8B-B14F-4D97-AF65-F5344CB8AC3E}">
        <p14:creationId xmlns:p14="http://schemas.microsoft.com/office/powerpoint/2010/main" val="194252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pt-PT">
                <a:solidFill>
                  <a:schemeClr val="bg2"/>
                </a:solidFill>
              </a:rPr>
              <a:t>Enquadramento - </a:t>
            </a:r>
            <a:r>
              <a:rPr err="1">
                <a:solidFill>
                  <a:schemeClr val="bg2"/>
                </a:solidFill>
              </a:rPr>
              <a:t>Aprendizagens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Essenciais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Integridade e anticorrupção em Cidadania e Desenvolvimento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8562EDE-610E-3F91-9708-9499E535C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98078"/>
              </p:ext>
            </p:extLst>
          </p:nvPr>
        </p:nvGraphicFramePr>
        <p:xfrm>
          <a:off x="495300" y="1852785"/>
          <a:ext cx="11201400" cy="4355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149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Ciclo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Aprendizagem essencial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1.º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Identificar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comportamentos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Reconhecer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situações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justiça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injustiça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Rejeitar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discriminação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quaisquer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crianças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outras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Perceber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necessidade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regras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individual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coletiva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seu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cumprimento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2.º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natureza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incidência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extensão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fenómeno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Agir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conformidade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com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fundamentais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Humanos, tais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dignidade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humana,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igualdade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liberdade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responsabilidade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Valorizar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paz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condições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indispensáveis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à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salvaguarda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Humanos.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3.º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Valorizar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papel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aluno-cidadão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promovam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éticos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boa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escola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família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comunidade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causas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múltiplos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efeitos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bem-estar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funcionamento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participação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ativa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nomeadamente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mais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jovens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exercício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 err="1">
                          <a:solidFill>
                            <a:srgbClr val="0E2841"/>
                          </a:solidFill>
                          <a:latin typeface="Calibri"/>
                        </a:rPr>
                        <a:t>Secundário</a:t>
                      </a:r>
                      <a:endParaRPr sz="1100" b="1">
                        <a:solidFill>
                          <a:srgbClr val="0E2841"/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Salientar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valores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constitucionais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e dos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éticos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para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uma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democrática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o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papel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do Estado e das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civil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prevenção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combate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à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desafios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atuais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entre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quais 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pobreza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exclusão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social, o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discurso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ódio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e 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desigualdade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género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entre outros.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Propor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que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, no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âmbito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ação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do Estado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ou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civil,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promovam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igualdade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rgbClr val="26313D"/>
                          </a:solidFill>
                          <a:latin typeface="Calibri"/>
                        </a:rPr>
                        <a:t>justiça</a:t>
                      </a:r>
                      <a:r>
                        <a:rPr sz="1100" b="0">
                          <a:solidFill>
                            <a:srgbClr val="26313D"/>
                          </a:solidFill>
                          <a:latin typeface="Calibri"/>
                        </a:rPr>
                        <a:t> social.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7DB412AD-4A5B-FCFA-B56A-03E5A0DCAD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0343D6D-D2AC-07B3-41AA-318AC515A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E6900C-D69E-0762-A657-5551D2B141D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0293" y="445473"/>
            <a:ext cx="9039370" cy="695876"/>
          </a:xfrm>
        </p:spPr>
        <p:txBody>
          <a:bodyPr lIns="91440" tIns="45720" rIns="91440" bIns="45720" anchor="b">
            <a:normAutofit/>
          </a:bodyPr>
          <a:lstStyle/>
          <a:p>
            <a:r>
              <a:rPr lang="pt-PT">
                <a:solidFill>
                  <a:schemeClr val="bg2"/>
                </a:solidFill>
              </a:rPr>
              <a:t>Roteiro</a:t>
            </a:r>
            <a:r>
              <a:rPr lang="pt-PT" dirty="0">
                <a:solidFill>
                  <a:schemeClr val="bg2"/>
                </a:solidFill>
              </a:rPr>
              <a:t> de Sessão [Informação para o palestrante]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F46D0CA-6216-0398-B390-7BB7DE416E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6AAC9ED-3277-89CB-FC82-C8BE46FA593E}"/>
              </a:ext>
            </a:extLst>
          </p:cNvPr>
          <p:cNvSpPr>
            <a:spLocks noGrp="1"/>
          </p:cNvSpPr>
          <p:nvPr/>
        </p:nvSpPr>
        <p:spPr>
          <a:xfrm>
            <a:off x="180243" y="1332257"/>
            <a:ext cx="5720534" cy="4915513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61950" lvl="0" indent="-180975">
              <a:buFont typeface="+mj-lt"/>
              <a:buAutoNum type="arabicPeriod"/>
            </a:pPr>
            <a:r>
              <a:rPr lang="pt-PT" sz="1100" b="1" dirty="0"/>
              <a:t>Apresentação e objetivos:</a:t>
            </a:r>
            <a:endParaRPr lang="pt-PT" sz="1100" dirty="0"/>
          </a:p>
          <a:p>
            <a:pPr marL="361950" lvl="1"/>
            <a:r>
              <a:rPr lang="pt-PT" sz="1100" dirty="0"/>
              <a:t>Apresentar o tema da sessão, criar um ambiente de participação e explicar o que os alunos irão aprender.</a:t>
            </a:r>
          </a:p>
          <a:p>
            <a:pPr marL="361950" indent="-180975">
              <a:buFont typeface="+mj-lt"/>
              <a:buAutoNum type="arabicPeriod"/>
            </a:pPr>
            <a:r>
              <a:rPr lang="pt-PT" sz="1100" b="1" dirty="0"/>
              <a:t>Conceptualização: </a:t>
            </a:r>
          </a:p>
          <a:p>
            <a:pPr marL="361950"/>
            <a:r>
              <a:rPr lang="pt-PT" sz="1100" dirty="0"/>
              <a:t>Explorar com os alunos a arquitetura conceptual – ética orienta; integridade concretiza; transparência torna </a:t>
            </a:r>
            <a:r>
              <a:rPr lang="pt-PT" sz="1100" dirty="0" err="1"/>
              <a:t>escrutinável</a:t>
            </a:r>
            <a:r>
              <a:rPr lang="pt-PT" sz="1100" dirty="0"/>
              <a:t>; anticorrupção previne e reage. </a:t>
            </a:r>
          </a:p>
          <a:p>
            <a:pPr marL="361950" indent="-180975">
              <a:buFont typeface="+mj-lt"/>
              <a:buAutoNum type="arabicPeriod" startAt="3"/>
            </a:pPr>
            <a:r>
              <a:rPr lang="pt-PT" sz="1100" b="1" dirty="0"/>
              <a:t>Decidir eticamente:</a:t>
            </a:r>
          </a:p>
          <a:p>
            <a:pPr marL="361950" lvl="1"/>
            <a:r>
              <a:rPr lang="pt-PT" sz="1100" dirty="0"/>
              <a:t>Refletir, identificar e relacionar a relevância da ética e integridade. </a:t>
            </a:r>
          </a:p>
          <a:p>
            <a:pPr marL="361950" lvl="0" indent="-180975">
              <a:buFont typeface="+mj-lt"/>
              <a:buAutoNum type="arabicPeriod" startAt="3"/>
            </a:pPr>
            <a:r>
              <a:rPr lang="pt-PT" sz="1100" b="1" dirty="0"/>
              <a:t>Dilemas e decisões com efeitos reais:</a:t>
            </a:r>
            <a:r>
              <a:rPr lang="pt-PT" sz="1100" dirty="0"/>
              <a:t> </a:t>
            </a:r>
          </a:p>
          <a:p>
            <a:pPr marL="361950" lvl="1"/>
            <a:r>
              <a:rPr lang="pt-PT" sz="1100" dirty="0"/>
              <a:t>Apresentar vários dilemas e discutir as possíveis decisões com os alunos, sem antecipar ou dar imediatamente as respostas. </a:t>
            </a:r>
          </a:p>
          <a:p>
            <a:pPr marL="361950" indent="-180975">
              <a:buFont typeface="+mj-lt"/>
              <a:buAutoNum type="arabicPeriod" startAt="3"/>
            </a:pPr>
            <a:r>
              <a:rPr lang="pt-PT" sz="1100" b="1" dirty="0"/>
              <a:t>Dinâmica de aula – “Seis dilemas na escola”: </a:t>
            </a:r>
          </a:p>
          <a:p>
            <a:pPr marL="361950"/>
            <a:r>
              <a:rPr lang="pt-PT" sz="1100" dirty="0"/>
              <a:t>Argumentar, escutar e distinguir a letra da regra da sua finalidade.</a:t>
            </a:r>
          </a:p>
          <a:p>
            <a:pPr marL="361950" indent="-180975">
              <a:buFont typeface="+mj-lt"/>
              <a:buAutoNum type="arabicPeriod" startAt="6"/>
            </a:pPr>
            <a:r>
              <a:rPr lang="pt-PT" sz="1100" b="1" dirty="0"/>
              <a:t>Conflitos, comportamentos e atitudes </a:t>
            </a:r>
            <a:r>
              <a:rPr lang="pt-PT" sz="1100" b="1" dirty="0" err="1"/>
              <a:t>inéticos</a:t>
            </a:r>
            <a:r>
              <a:rPr lang="pt-PT" sz="1100" b="1" dirty="0"/>
              <a:t> e corruptivos:</a:t>
            </a:r>
            <a:r>
              <a:rPr lang="pt-PT" sz="1100" dirty="0"/>
              <a:t> </a:t>
            </a:r>
          </a:p>
          <a:p>
            <a:pPr marL="361950" lvl="1"/>
            <a:r>
              <a:rPr lang="pt-PT" sz="1100" dirty="0"/>
              <a:t>Analisar mecanismos de corrupção e de comunicação enganosa, identificando lesados diretos e difusos. </a:t>
            </a:r>
          </a:p>
          <a:p>
            <a:pPr marL="361950" indent="-180975">
              <a:buFont typeface="+mj-lt"/>
              <a:buAutoNum type="arabicPeriod" startAt="6"/>
            </a:pPr>
            <a:r>
              <a:rPr lang="pt-PT" sz="1100" b="1" dirty="0"/>
              <a:t>Conflitos de interesse:</a:t>
            </a:r>
            <a:r>
              <a:rPr lang="pt-PT" sz="1100" dirty="0"/>
              <a:t> </a:t>
            </a:r>
          </a:p>
          <a:p>
            <a:pPr marL="361950" lvl="1"/>
            <a:r>
              <a:rPr lang="pt-PT" sz="1100" dirty="0"/>
              <a:t>Distinguir conflito de interesses face à corrupção e conhecer medidas proporcionais de gestão. </a:t>
            </a:r>
          </a:p>
          <a:p>
            <a:pPr marL="361950" indent="-180975">
              <a:buFont typeface="+mj-lt"/>
              <a:buAutoNum type="arabicPeriod" startAt="6"/>
            </a:pPr>
            <a:r>
              <a:rPr lang="pt-PT" sz="1100" b="1" dirty="0"/>
              <a:t>Corrupção:</a:t>
            </a:r>
            <a:r>
              <a:rPr lang="pt-PT" sz="1100" dirty="0"/>
              <a:t> </a:t>
            </a:r>
          </a:p>
          <a:p>
            <a:pPr marL="533400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Compreender a evolução do conceito e os elementos que permitem identificar a corrupção. </a:t>
            </a:r>
          </a:p>
          <a:p>
            <a:pPr marL="533400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Definir corrupção com rigor e distinguir conceitos afins e responsabilidades.</a:t>
            </a:r>
          </a:p>
          <a:p>
            <a:pPr marL="533400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Desenvolver literacia de medição e diferenciar realidade conhecida, experiência e perceção.</a:t>
            </a:r>
          </a:p>
          <a:p>
            <a:pPr marL="533400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Analisar fatores de risco estruturais e efeitos multidimensionais da corrupção.</a:t>
            </a:r>
          </a:p>
          <a:p>
            <a:pPr marL="533400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Refletir criticamente sobre confiança, corrupção, desinformação e resiliência democrática.</a:t>
            </a:r>
          </a:p>
          <a:p>
            <a:pPr marR="0" lvl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</a:pPr>
            <a:endParaRPr sz="1100"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821CCE69-8E17-FEAF-EE59-68A65A059102}"/>
              </a:ext>
            </a:extLst>
          </p:cNvPr>
          <p:cNvSpPr>
            <a:spLocks noGrp="1"/>
          </p:cNvSpPr>
          <p:nvPr/>
        </p:nvSpPr>
        <p:spPr>
          <a:xfrm>
            <a:off x="6224548" y="1498019"/>
            <a:ext cx="5123307" cy="454941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228600" indent="-228600">
              <a:buFont typeface="+mj-lt"/>
              <a:buAutoNum type="arabicPeriod" startAt="9"/>
            </a:pPr>
            <a:r>
              <a:rPr lang="pt-PT" sz="1100" b="1" dirty="0"/>
              <a:t>Governança democrática:</a:t>
            </a:r>
            <a:r>
              <a:rPr lang="pt-PT" sz="1100" dirty="0"/>
              <a:t> 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Identificar os valores constitucionais que fundam a governança democrática.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Relacionar princípios constitucionais e éticos com critérios operacionais de boa governança.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Relacionar princípios éticos e de integridade com a qualidade da governança democrática.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Refletir criticamente sobre confiança, corrupção, desinformação e resiliência democrática. </a:t>
            </a:r>
          </a:p>
          <a:p>
            <a:pPr marL="180975" indent="-180975">
              <a:buFont typeface="+mj-lt"/>
              <a:buAutoNum type="arabicPeriod" startAt="9"/>
              <a:tabLst>
                <a:tab pos="180975" algn="l"/>
              </a:tabLst>
            </a:pPr>
            <a:r>
              <a:rPr lang="pt-PT" sz="1100" b="1" dirty="0"/>
              <a:t>Prevenir e combater: 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Compreender o </a:t>
            </a:r>
            <a:r>
              <a:rPr lang="pt-PT" sz="1100" i="1" dirty="0" err="1"/>
              <a:t>compliance</a:t>
            </a:r>
            <a:r>
              <a:rPr lang="pt-PT" sz="1100" dirty="0"/>
              <a:t> como sistema organizacional de prevenção, deteção, resposta e aprendizagem.</a:t>
            </a:r>
          </a:p>
          <a:p>
            <a:pPr marL="352425" lvl="1" indent="-171450">
              <a:buFont typeface="Arial" panose="020B0604020202020204" pitchFamily="34" charset="0"/>
              <a:buChar char="•"/>
            </a:pPr>
            <a:r>
              <a:rPr lang="pt-PT" sz="1100" dirty="0"/>
              <a:t>Distinguir funções institucionais e mostrar a complementaridade entre prevenção, fiscalização, investigação e participação.</a:t>
            </a:r>
          </a:p>
          <a:p>
            <a:pPr marL="180975" indent="-180975">
              <a:buFont typeface="+mj-lt"/>
              <a:buAutoNum type="arabicPeriod" startAt="9"/>
            </a:pPr>
            <a:r>
              <a:rPr lang="pt-PT" sz="1100" b="1" dirty="0"/>
              <a:t>Aluno-cidadão e futuro profissional: </a:t>
            </a:r>
          </a:p>
          <a:p>
            <a:pPr marL="180975" lvl="1"/>
            <a:r>
              <a:rPr lang="pt-PT" sz="1100" dirty="0"/>
              <a:t>Transferir competências de integridade para a participação cívica, o ensino superior e o futuro profissional.</a:t>
            </a:r>
          </a:p>
          <a:p>
            <a:pPr marL="180975" lvl="0" indent="-180975">
              <a:buFont typeface="+mj-lt"/>
              <a:buAutoNum type="arabicPeriod" startAt="9"/>
            </a:pPr>
            <a:r>
              <a:rPr lang="pt-PT" sz="1100" b="1" dirty="0"/>
              <a:t>Síntese da sessão:</a:t>
            </a:r>
            <a:r>
              <a:rPr lang="pt-PT" sz="1100" dirty="0"/>
              <a:t> </a:t>
            </a:r>
          </a:p>
          <a:p>
            <a:pPr marL="180975" lvl="1"/>
            <a:r>
              <a:rPr lang="pt-PT" sz="1100" dirty="0"/>
              <a:t>Resumir as principais ideias que os alunos devem reter e os comportamentos que devem ser capazes de aplicar depois da sessão.</a:t>
            </a:r>
          </a:p>
          <a:p>
            <a:pPr marR="0" lvl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</a:pPr>
            <a:endParaRPr sz="1100"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6" name="Conexão reta 5">
            <a:extLst>
              <a:ext uri="{FF2B5EF4-FFF2-40B4-BE49-F238E27FC236}">
                <a16:creationId xmlns:a16="http://schemas.microsoft.com/office/drawing/2014/main" id="{B832ED8A-7D0D-599F-4007-B6E01E7A6C90}"/>
              </a:ext>
            </a:extLst>
          </p:cNvPr>
          <p:cNvCxnSpPr>
            <a:cxnSpLocks/>
          </p:cNvCxnSpPr>
          <p:nvPr/>
        </p:nvCxnSpPr>
        <p:spPr>
          <a:xfrm>
            <a:off x="6029325" y="1498018"/>
            <a:ext cx="0" cy="4321757"/>
          </a:xfrm>
          <a:prstGeom prst="line">
            <a:avLst/>
          </a:prstGeom>
          <a:ln w="28575">
            <a:solidFill>
              <a:srgbClr val="045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: Cantos Arredondados 12">
            <a:extLst>
              <a:ext uri="{FF2B5EF4-FFF2-40B4-BE49-F238E27FC236}">
                <a16:creationId xmlns:a16="http://schemas.microsoft.com/office/drawing/2014/main" id="{C1909FFA-C486-01B7-CCE9-F1DCA6BD2F90}"/>
              </a:ext>
            </a:extLst>
          </p:cNvPr>
          <p:cNvSpPr/>
          <p:nvPr/>
        </p:nvSpPr>
        <p:spPr>
          <a:xfrm>
            <a:off x="9134475" y="232913"/>
            <a:ext cx="2657475" cy="1073093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11">
            <a:extLst>
              <a:ext uri="{FF2B5EF4-FFF2-40B4-BE49-F238E27FC236}">
                <a16:creationId xmlns:a16="http://schemas.microsoft.com/office/drawing/2014/main" id="{B98E084A-8E6C-E4BF-FDB5-DDB0835EC7A7}"/>
              </a:ext>
            </a:extLst>
          </p:cNvPr>
          <p:cNvSpPr txBox="1"/>
          <p:nvPr/>
        </p:nvSpPr>
        <p:spPr>
          <a:xfrm>
            <a:off x="9132017" y="228788"/>
            <a:ext cx="2657475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PT" sz="800" b="1" dirty="0"/>
              <a:t>Este é um recurso editável e flexível.</a:t>
            </a:r>
            <a:endParaRPr lang="pt-PT" sz="800" dirty="0"/>
          </a:p>
          <a:p>
            <a:pPr algn="ctr"/>
            <a:r>
              <a:rPr lang="pt-PT" sz="800" dirty="0"/>
              <a:t>Os diapositivos não constituem uma sequência obrigatória de exploração. Podem ser </a:t>
            </a:r>
            <a:r>
              <a:rPr lang="pt-PT" sz="800" b="1" dirty="0"/>
              <a:t>selecionados, reorganizados, adaptados e complementados</a:t>
            </a:r>
            <a:r>
              <a:rPr lang="pt-PT" sz="800" dirty="0"/>
              <a:t> em articulação com o Professor </a:t>
            </a:r>
            <a:r>
              <a:rPr lang="pt-PT" sz="800"/>
              <a:t>dinamizador da sessão</a:t>
            </a:r>
            <a:r>
              <a:rPr lang="pt-PT" sz="800" dirty="0"/>
              <a:t> e de acordo com a Estratégia de Educação para a Cidadania da Escola, os objetivos pedagógicos definidos pelos docentes, o contexto da turma e as aprendizagens a desenvolver.</a:t>
            </a:r>
            <a:endParaRPr lang="pt-PT" sz="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0644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0EB3-09A6-2823-91F7-6AF54E36B2A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Quatro </a:t>
            </a:r>
            <a:r>
              <a:rPr err="1">
                <a:solidFill>
                  <a:schemeClr val="bg2"/>
                </a:solidFill>
              </a:rPr>
              <a:t>conceitos</a:t>
            </a:r>
            <a:r>
              <a:rPr>
                <a:solidFill>
                  <a:schemeClr val="bg2"/>
                </a:solidFill>
              </a:rPr>
              <a:t>, </a:t>
            </a:r>
            <a:r>
              <a:rPr err="1">
                <a:solidFill>
                  <a:schemeClr val="bg2"/>
                </a:solidFill>
              </a:rPr>
              <a:t>diferentes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funções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1FBD-1B3E-FEEB-4398-75EB8831E09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</a:rPr>
              <a:t>Pensar, agir, tornar visível e prevenir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FD9DB6F-56DC-5370-9EA3-90055EE0D8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r>
              <a:rPr lang="pt-PT"/>
              <a:t>4</a:t>
            </a:r>
          </a:p>
        </p:txBody>
      </p:sp>
      <p:pic>
        <p:nvPicPr>
          <p:cNvPr id="50" name="Google Shape;486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4776" y="5472113"/>
            <a:ext cx="1755775" cy="417512"/>
          </a:xfrm>
          <a:prstGeom prst="rect">
            <a:avLst/>
          </a:prstGeom>
          <a:ln>
            <a:noFill/>
          </a:ln>
        </p:spPr>
      </p:pic>
      <p:sp>
        <p:nvSpPr>
          <p:cNvPr id="6" name="Google Shape;490;p22">
            <a:extLst>
              <a:ext uri="{FF2B5EF4-FFF2-40B4-BE49-F238E27FC236}">
                <a16:creationId xmlns:a16="http://schemas.microsoft.com/office/drawing/2014/main" id="{7EB3BEFD-E036-D9DD-BECD-B181E21C15EA}"/>
              </a:ext>
            </a:extLst>
          </p:cNvPr>
          <p:cNvSpPr>
            <a:spLocks noGrp="1"/>
          </p:cNvSpPr>
          <p:nvPr/>
        </p:nvSpPr>
        <p:spPr>
          <a:xfrm>
            <a:off x="1368426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89;p22">
            <a:extLst>
              <a:ext uri="{FF2B5EF4-FFF2-40B4-BE49-F238E27FC236}">
                <a16:creationId xmlns:a16="http://schemas.microsoft.com/office/drawing/2014/main" id="{197F539B-8761-2161-670C-97E4EAFD5F27}"/>
              </a:ext>
            </a:extLst>
          </p:cNvPr>
          <p:cNvSpPr>
            <a:spLocks noGrp="1"/>
          </p:cNvSpPr>
          <p:nvPr/>
        </p:nvSpPr>
        <p:spPr>
          <a:xfrm>
            <a:off x="668338" y="2176463"/>
            <a:ext cx="2227263" cy="22304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500;p22">
            <a:extLst>
              <a:ext uri="{FF2B5EF4-FFF2-40B4-BE49-F238E27FC236}">
                <a16:creationId xmlns:a16="http://schemas.microsoft.com/office/drawing/2014/main" id="{DE0D4E49-31F5-4013-143D-39343B77E332}"/>
              </a:ext>
            </a:extLst>
          </p:cNvPr>
          <p:cNvSpPr>
            <a:spLocks noGrp="1"/>
          </p:cNvSpPr>
          <p:nvPr/>
        </p:nvSpPr>
        <p:spPr>
          <a:xfrm>
            <a:off x="1114425" y="2607469"/>
            <a:ext cx="1335088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Montserrat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Ética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504;p22">
            <a:extLst>
              <a:ext uri="{FF2B5EF4-FFF2-40B4-BE49-F238E27FC236}">
                <a16:creationId xmlns:a16="http://schemas.microsoft.com/office/drawing/2014/main" id="{CEBEC419-588D-540C-98A1-F384FF9F5019}"/>
              </a:ext>
            </a:extLst>
          </p:cNvPr>
          <p:cNvSpPr>
            <a:spLocks noGrp="1"/>
          </p:cNvSpPr>
          <p:nvPr/>
        </p:nvSpPr>
        <p:spPr>
          <a:xfrm>
            <a:off x="904082" y="2991009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bússola: o certo e o errado — e querer fazer o certo.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493;p22">
            <a:extLst>
              <a:ext uri="{FF2B5EF4-FFF2-40B4-BE49-F238E27FC236}">
                <a16:creationId xmlns:a16="http://schemas.microsoft.com/office/drawing/2014/main" id="{DAEA5FBD-584F-4B9C-631E-56348CB42568}"/>
              </a:ext>
            </a:extLst>
          </p:cNvPr>
          <p:cNvSpPr>
            <a:spLocks noGrp="1"/>
          </p:cNvSpPr>
          <p:nvPr/>
        </p:nvSpPr>
        <p:spPr>
          <a:xfrm>
            <a:off x="4167718" y="3290888"/>
            <a:ext cx="1522412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492;p22">
            <a:extLst>
              <a:ext uri="{FF2B5EF4-FFF2-40B4-BE49-F238E27FC236}">
                <a16:creationId xmlns:a16="http://schemas.microsoft.com/office/drawing/2014/main" id="{CF8B96FC-9D4B-8A02-954A-DB10417BF1CB}"/>
              </a:ext>
            </a:extLst>
          </p:cNvPr>
          <p:cNvSpPr>
            <a:spLocks noGrp="1"/>
          </p:cNvSpPr>
          <p:nvPr/>
        </p:nvSpPr>
        <p:spPr>
          <a:xfrm>
            <a:off x="3466043" y="2176463"/>
            <a:ext cx="2224087" cy="22304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501;p22">
            <a:extLst>
              <a:ext uri="{FF2B5EF4-FFF2-40B4-BE49-F238E27FC236}">
                <a16:creationId xmlns:a16="http://schemas.microsoft.com/office/drawing/2014/main" id="{45DECACA-1B2B-6B8C-12FA-E4D4D0C06537}"/>
              </a:ext>
            </a:extLst>
          </p:cNvPr>
          <p:cNvSpPr>
            <a:spLocks noGrp="1"/>
          </p:cNvSpPr>
          <p:nvPr/>
        </p:nvSpPr>
        <p:spPr>
          <a:xfrm>
            <a:off x="3820054" y="2587149"/>
            <a:ext cx="1522411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Integridade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505;p22">
            <a:extLst>
              <a:ext uri="{FF2B5EF4-FFF2-40B4-BE49-F238E27FC236}">
                <a16:creationId xmlns:a16="http://schemas.microsoft.com/office/drawing/2014/main" id="{8255390C-BF48-FB66-E87A-DF4A0E7FD918}"/>
              </a:ext>
            </a:extLst>
          </p:cNvPr>
          <p:cNvSpPr>
            <a:spLocks noGrp="1"/>
          </p:cNvSpPr>
          <p:nvPr/>
        </p:nvSpPr>
        <p:spPr>
          <a:xfrm>
            <a:off x="3700199" y="2980849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Fazer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mesmo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ninguém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ver.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9" name="Google Shape;508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6130" y="5476875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17" name="Google Shape;495;p22">
            <a:extLst>
              <a:ext uri="{FF2B5EF4-FFF2-40B4-BE49-F238E27FC236}">
                <a16:creationId xmlns:a16="http://schemas.microsoft.com/office/drawing/2014/main" id="{63D17938-36E3-17F3-E462-F3DA9ED30DC5}"/>
              </a:ext>
            </a:extLst>
          </p:cNvPr>
          <p:cNvSpPr>
            <a:spLocks noGrp="1"/>
          </p:cNvSpPr>
          <p:nvPr/>
        </p:nvSpPr>
        <p:spPr>
          <a:xfrm>
            <a:off x="6257397" y="2176463"/>
            <a:ext cx="2227263" cy="2230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496;p22">
            <a:extLst>
              <a:ext uri="{FF2B5EF4-FFF2-40B4-BE49-F238E27FC236}">
                <a16:creationId xmlns:a16="http://schemas.microsoft.com/office/drawing/2014/main" id="{DFA8B13F-F787-CDC0-D0D3-0D28BB8AC94E}"/>
              </a:ext>
            </a:extLst>
          </p:cNvPr>
          <p:cNvSpPr>
            <a:spLocks noGrp="1"/>
          </p:cNvSpPr>
          <p:nvPr/>
        </p:nvSpPr>
        <p:spPr>
          <a:xfrm>
            <a:off x="6957485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502;p22">
            <a:extLst>
              <a:ext uri="{FF2B5EF4-FFF2-40B4-BE49-F238E27FC236}">
                <a16:creationId xmlns:a16="http://schemas.microsoft.com/office/drawing/2014/main" id="{1F50F90E-F5CF-0B94-A7AC-C3F69B5260A0}"/>
              </a:ext>
            </a:extLst>
          </p:cNvPr>
          <p:cNvSpPr>
            <a:spLocks noGrp="1"/>
          </p:cNvSpPr>
          <p:nvPr/>
        </p:nvSpPr>
        <p:spPr>
          <a:xfrm>
            <a:off x="6534732" y="2607469"/>
            <a:ext cx="1749425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Transparência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506;p22">
            <a:extLst>
              <a:ext uri="{FF2B5EF4-FFF2-40B4-BE49-F238E27FC236}">
                <a16:creationId xmlns:a16="http://schemas.microsoft.com/office/drawing/2014/main" id="{38CE0D44-D9A9-9310-BF8D-0BF1EA86FE89}"/>
              </a:ext>
            </a:extLst>
          </p:cNvPr>
          <p:cNvSpPr>
            <a:spLocks noGrp="1"/>
          </p:cNvSpPr>
          <p:nvPr/>
        </p:nvSpPr>
        <p:spPr>
          <a:xfrm>
            <a:off x="6430255" y="2965291"/>
            <a:ext cx="1958378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Agir </a:t>
            </a:r>
            <a:r>
              <a:rPr lang="pt-PT" sz="18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sob escrutínio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explicar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as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decisões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prestar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contas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4" name="Google Shape;509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79710" y="5465763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3" name="Google Shape;498;p22">
            <a:extLst>
              <a:ext uri="{FF2B5EF4-FFF2-40B4-BE49-F238E27FC236}">
                <a16:creationId xmlns:a16="http://schemas.microsoft.com/office/drawing/2014/main" id="{C94A6BD9-30D2-19BD-C03D-62EA4A71B674}"/>
              </a:ext>
            </a:extLst>
          </p:cNvPr>
          <p:cNvSpPr>
            <a:spLocks noGrp="1"/>
          </p:cNvSpPr>
          <p:nvPr/>
        </p:nvSpPr>
        <p:spPr>
          <a:xfrm>
            <a:off x="9070976" y="2176463"/>
            <a:ext cx="2222500" cy="2230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499;p22">
            <a:extLst>
              <a:ext uri="{FF2B5EF4-FFF2-40B4-BE49-F238E27FC236}">
                <a16:creationId xmlns:a16="http://schemas.microsoft.com/office/drawing/2014/main" id="{68307D24-6426-ACC9-963B-8FEA20E9221F}"/>
              </a:ext>
            </a:extLst>
          </p:cNvPr>
          <p:cNvSpPr>
            <a:spLocks noGrp="1"/>
          </p:cNvSpPr>
          <p:nvPr/>
        </p:nvSpPr>
        <p:spPr>
          <a:xfrm>
            <a:off x="9771063" y="3290888"/>
            <a:ext cx="1522413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503;p22">
            <a:extLst>
              <a:ext uri="{FF2B5EF4-FFF2-40B4-BE49-F238E27FC236}">
                <a16:creationId xmlns:a16="http://schemas.microsoft.com/office/drawing/2014/main" id="{236D68B5-0A88-E821-8989-A7E1023A2127}"/>
              </a:ext>
            </a:extLst>
          </p:cNvPr>
          <p:cNvSpPr>
            <a:spLocks noGrp="1"/>
          </p:cNvSpPr>
          <p:nvPr/>
        </p:nvSpPr>
        <p:spPr>
          <a:xfrm>
            <a:off x="9512301" y="2607469"/>
            <a:ext cx="1339850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Corrupção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507;p22">
            <a:extLst>
              <a:ext uri="{FF2B5EF4-FFF2-40B4-BE49-F238E27FC236}">
                <a16:creationId xmlns:a16="http://schemas.microsoft.com/office/drawing/2014/main" id="{6CEEA584-1939-CA05-D622-71F23DAEB845}"/>
              </a:ext>
            </a:extLst>
          </p:cNvPr>
          <p:cNvSpPr>
            <a:spLocks noGrp="1"/>
          </p:cNvSpPr>
          <p:nvPr/>
        </p:nvSpPr>
        <p:spPr>
          <a:xfrm>
            <a:off x="9319735" y="2965290"/>
            <a:ext cx="1739924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Abus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 ou desvio de</a:t>
            </a:r>
            <a:r>
              <a:rPr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poder</a:t>
            </a:r>
            <a:r>
              <a:rPr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confiado para </a:t>
            </a:r>
            <a:r>
              <a:rPr lang="pt-PT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benefício indevido, 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para si ou terceiro</a:t>
            </a:r>
            <a:endParaRPr sz="16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9" name="Google Shape;510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67888" y="5492750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9" name="Google Shape;507;p22">
            <a:extLst>
              <a:ext uri="{FF2B5EF4-FFF2-40B4-BE49-F238E27FC236}">
                <a16:creationId xmlns:a16="http://schemas.microsoft.com/office/drawing/2014/main" id="{28BA0E9E-A8E0-B5B6-BB3C-1D8AC77D7A5C}"/>
              </a:ext>
            </a:extLst>
          </p:cNvPr>
          <p:cNvSpPr>
            <a:spLocks noGrp="1"/>
          </p:cNvSpPr>
          <p:nvPr/>
        </p:nvSpPr>
        <p:spPr>
          <a:xfrm>
            <a:off x="12377739" y="-51708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Google Shape;507;p22">
            <a:extLst>
              <a:ext uri="{FF2B5EF4-FFF2-40B4-BE49-F238E27FC236}">
                <a16:creationId xmlns:a16="http://schemas.microsoft.com/office/drawing/2014/main" id="{D50964DA-5466-21F7-11DC-4D991979E3A6}"/>
              </a:ext>
            </a:extLst>
          </p:cNvPr>
          <p:cNvSpPr>
            <a:spLocks noGrp="1"/>
          </p:cNvSpPr>
          <p:nvPr/>
        </p:nvSpPr>
        <p:spPr>
          <a:xfrm>
            <a:off x="12377739" y="564067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507;p22">
            <a:extLst>
              <a:ext uri="{FF2B5EF4-FFF2-40B4-BE49-F238E27FC236}">
                <a16:creationId xmlns:a16="http://schemas.microsoft.com/office/drawing/2014/main" id="{CFA0DA0F-DD0A-B9E2-FABB-916B03703DB9}"/>
              </a:ext>
            </a:extLst>
          </p:cNvPr>
          <p:cNvSpPr>
            <a:spLocks noGrp="1"/>
          </p:cNvSpPr>
          <p:nvPr/>
        </p:nvSpPr>
        <p:spPr>
          <a:xfrm>
            <a:off x="12377739" y="739548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" name="Google Shape;507;p22">
            <a:extLst>
              <a:ext uri="{FF2B5EF4-FFF2-40B4-BE49-F238E27FC236}">
                <a16:creationId xmlns:a16="http://schemas.microsoft.com/office/drawing/2014/main" id="{D2358B64-3439-EC4B-190B-C58012B905E2}"/>
              </a:ext>
            </a:extLst>
          </p:cNvPr>
          <p:cNvSpPr>
            <a:spLocks noGrp="1"/>
          </p:cNvSpPr>
          <p:nvPr/>
        </p:nvSpPr>
        <p:spPr>
          <a:xfrm>
            <a:off x="12377739" y="915029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507;p22">
            <a:extLst>
              <a:ext uri="{FF2B5EF4-FFF2-40B4-BE49-F238E27FC236}">
                <a16:creationId xmlns:a16="http://schemas.microsoft.com/office/drawing/2014/main" id="{4F1EAF96-F2DD-6E4D-D1F9-942BCCF8D38D}"/>
              </a:ext>
            </a:extLst>
          </p:cNvPr>
          <p:cNvSpPr>
            <a:spLocks noGrp="1"/>
          </p:cNvSpPr>
          <p:nvPr/>
        </p:nvSpPr>
        <p:spPr>
          <a:xfrm>
            <a:off x="12377739" y="1090510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972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131;p15">
            <a:extLst>
              <a:ext uri="{FF2B5EF4-FFF2-40B4-BE49-F238E27FC236}">
                <a16:creationId xmlns:a16="http://schemas.microsoft.com/office/drawing/2014/main" id="{408DB1F3-A348-C957-9228-64C86B60F051}"/>
              </a:ext>
            </a:extLst>
          </p:cNvPr>
          <p:cNvSpPr>
            <a:spLocks noGrp="1"/>
          </p:cNvSpPr>
          <p:nvPr/>
        </p:nvSpPr>
        <p:spPr>
          <a:xfrm>
            <a:off x="1789856" y="5025303"/>
            <a:ext cx="2087016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O que serve o grupo — e não apenas um interesse?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" name="Google Shape;131;p15">
            <a:extLst>
              <a:ext uri="{FF2B5EF4-FFF2-40B4-BE49-F238E27FC236}">
                <a16:creationId xmlns:a16="http://schemas.microsoft.com/office/drawing/2014/main" id="{1BE5D2BD-BD3B-69EB-C8B6-76D3EEC0B69C}"/>
              </a:ext>
            </a:extLst>
          </p:cNvPr>
          <p:cNvSpPr>
            <a:spLocks noGrp="1"/>
          </p:cNvSpPr>
          <p:nvPr/>
        </p:nvSpPr>
        <p:spPr>
          <a:xfrm>
            <a:off x="2602607" y="3646441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buClr>
                <a:srgbClr val="262626"/>
              </a:buClr>
              <a:buSzPts val="1200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direitos, liberdades,</a:t>
            </a:r>
            <a:r>
              <a:rPr sz="1200"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igualdade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e respeito devem ser protegidos?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" name="Google Shape;131;p15">
            <a:extLst>
              <a:ext uri="{FF2B5EF4-FFF2-40B4-BE49-F238E27FC236}">
                <a16:creationId xmlns:a16="http://schemas.microsoft.com/office/drawing/2014/main" id="{CDA88917-5904-D1C4-31DB-85C861FD2556}"/>
              </a:ext>
            </a:extLst>
          </p:cNvPr>
          <p:cNvSpPr>
            <a:spLocks noGrp="1"/>
          </p:cNvSpPr>
          <p:nvPr/>
        </p:nvSpPr>
        <p:spPr>
          <a:xfrm>
            <a:off x="3415356" y="2267578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escolha respeita os valores em causa?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" name="Google Shape;131;p15">
            <a:extLst>
              <a:ext uri="{FF2B5EF4-FFF2-40B4-BE49-F238E27FC236}">
                <a16:creationId xmlns:a16="http://schemas.microsoft.com/office/drawing/2014/main" id="{7849BE26-1A8C-B81F-634B-0D69891F800A}"/>
              </a:ext>
            </a:extLst>
          </p:cNvPr>
          <p:cNvSpPr>
            <a:spLocks noGrp="1"/>
          </p:cNvSpPr>
          <p:nvPr/>
        </p:nvSpPr>
        <p:spPr>
          <a:xfrm>
            <a:off x="9200627" y="2267578"/>
            <a:ext cx="2095861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pessoas ou grupos podem beneficiar ou sofrer?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7" name="Google Shape;131;p15">
            <a:extLst>
              <a:ext uri="{FF2B5EF4-FFF2-40B4-BE49-F238E27FC236}">
                <a16:creationId xmlns:a16="http://schemas.microsoft.com/office/drawing/2014/main" id="{0F6ADC59-389F-C516-1ED7-C5A3217BA952}"/>
              </a:ext>
            </a:extLst>
          </p:cNvPr>
          <p:cNvSpPr>
            <a:spLocks noGrp="1"/>
          </p:cNvSpPr>
          <p:nvPr/>
        </p:nvSpPr>
        <p:spPr>
          <a:xfrm>
            <a:off x="7575127" y="5025303"/>
            <a:ext cx="209586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Consigo justificar a escolha com razões claras?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5" name="Google Shape;131;p15">
            <a:extLst>
              <a:ext uri="{FF2B5EF4-FFF2-40B4-BE49-F238E27FC236}">
                <a16:creationId xmlns:a16="http://schemas.microsoft.com/office/drawing/2014/main" id="{2C332B07-30DC-F713-D034-28A06248A5A6}"/>
              </a:ext>
            </a:extLst>
          </p:cNvPr>
          <p:cNvSpPr>
            <a:spLocks noGrp="1"/>
          </p:cNvSpPr>
          <p:nvPr/>
        </p:nvSpPr>
        <p:spPr>
          <a:xfrm>
            <a:off x="8387876" y="3646441"/>
            <a:ext cx="2095863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deveres e responsabilidades se aplicam?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914EE-B33E-D91B-1CDF-51405258D04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wrap="square" lIns="0" tIns="0" rIns="0" bIns="0" anchor="b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Decidir eticamente exige razões públicas</a:t>
            </a:r>
            <a:endParaRPr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59D5F-3857-D232-1A61-5EE53789C2A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Direitos • deveres • impactos • regras • bem comum</a:t>
            </a:r>
            <a:endParaRPr sz="2800" i="1">
              <a:latin typeface="+mj-lt"/>
              <a:ea typeface="+mj-lt"/>
              <a:cs typeface="+mj-lt"/>
            </a:endParaRP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973B450F-854D-E48C-1322-98E003513A5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wrap="square" lIns="0" tIns="0" rIns="0" bIns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pt-PT" sz="1200" kern="1200" baseline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5</a:t>
            </a:r>
            <a:endParaRPr sz="1800" b="0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764;p30">
            <a:extLst>
              <a:ext uri="{FF2B5EF4-FFF2-40B4-BE49-F238E27FC236}">
                <a16:creationId xmlns:a16="http://schemas.microsoft.com/office/drawing/2014/main" id="{6B1D9916-D726-017B-BF5D-4F2184439FB3}"/>
              </a:ext>
            </a:extLst>
          </p:cNvPr>
          <p:cNvSpPr>
            <a:spLocks noGrp="1"/>
          </p:cNvSpPr>
          <p:nvPr/>
        </p:nvSpPr>
        <p:spPr>
          <a:xfrm>
            <a:off x="6269036" y="206521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65;p30">
            <a:extLst>
              <a:ext uri="{FF2B5EF4-FFF2-40B4-BE49-F238E27FC236}">
                <a16:creationId xmlns:a16="http://schemas.microsoft.com/office/drawing/2014/main" id="{1B677FC8-5234-80A1-590B-C5EF35388DE1}"/>
              </a:ext>
            </a:extLst>
          </p:cNvPr>
          <p:cNvSpPr>
            <a:spLocks noGrp="1"/>
          </p:cNvSpPr>
          <p:nvPr/>
        </p:nvSpPr>
        <p:spPr>
          <a:xfrm>
            <a:off x="6556560" y="2248790"/>
            <a:ext cx="591635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32"/>
                </a:lnTo>
                <a:lnTo>
                  <a:pt x="276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66;p30">
            <a:extLst>
              <a:ext uri="{FF2B5EF4-FFF2-40B4-BE49-F238E27FC236}">
                <a16:creationId xmlns:a16="http://schemas.microsoft.com/office/drawing/2014/main" id="{C1ED1682-06FE-33F8-7048-8B9F3DED347E}"/>
              </a:ext>
            </a:extLst>
          </p:cNvPr>
          <p:cNvSpPr>
            <a:spLocks noGrp="1"/>
          </p:cNvSpPr>
          <p:nvPr/>
        </p:nvSpPr>
        <p:spPr>
          <a:xfrm>
            <a:off x="6841872" y="2433468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67;p30">
            <a:extLst>
              <a:ext uri="{FF2B5EF4-FFF2-40B4-BE49-F238E27FC236}">
                <a16:creationId xmlns:a16="http://schemas.microsoft.com/office/drawing/2014/main" id="{165522F7-6AB7-F6C5-086C-EADF04D219B2}"/>
              </a:ext>
            </a:extLst>
          </p:cNvPr>
          <p:cNvSpPr>
            <a:spLocks noGrp="1"/>
          </p:cNvSpPr>
          <p:nvPr/>
        </p:nvSpPr>
        <p:spPr>
          <a:xfrm>
            <a:off x="6633970" y="1651625"/>
            <a:ext cx="504273" cy="502061"/>
          </a:xfrm>
          <a:custGeom>
            <a:avLst/>
            <a:gdLst>
              <a:gd name="T0" fmla="*/ 2147483646 w 200"/>
              <a:gd name="T1" fmla="*/ 2147483646 h 199"/>
              <a:gd name="T2" fmla="*/ 0 w 200"/>
              <a:gd name="T3" fmla="*/ 2147483646 h 199"/>
              <a:gd name="T4" fmla="*/ 2147483646 w 200"/>
              <a:gd name="T5" fmla="*/ 2147483646 h 199"/>
              <a:gd name="T6" fmla="*/ 2147483646 w 200"/>
              <a:gd name="T7" fmla="*/ 2147483646 h 199"/>
              <a:gd name="T8" fmla="*/ 2147483646 w 200"/>
              <a:gd name="T9" fmla="*/ 2147483646 h 199"/>
              <a:gd name="T10" fmla="*/ 2147483646 w 200"/>
              <a:gd name="T11" fmla="*/ 2147483646 h 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00" h="199">
                <a:moveTo>
                  <a:pt x="115" y="199"/>
                </a:moveTo>
                <a:cubicBezTo>
                  <a:pt x="0" y="126"/>
                  <a:pt x="0" y="126"/>
                  <a:pt x="0" y="126"/>
                </a:cubicBezTo>
                <a:cubicBezTo>
                  <a:pt x="69" y="19"/>
                  <a:pt x="69" y="19"/>
                  <a:pt x="69" y="19"/>
                </a:cubicBezTo>
                <a:cubicBezTo>
                  <a:pt x="78" y="5"/>
                  <a:pt x="98" y="0"/>
                  <a:pt x="113" y="10"/>
                </a:cubicBezTo>
                <a:cubicBezTo>
                  <a:pt x="200" y="66"/>
                  <a:pt x="200" y="66"/>
                  <a:pt x="200" y="66"/>
                </a:cubicBezTo>
                <a:lnTo>
                  <a:pt x="115" y="199"/>
                </a:lnTo>
                <a:close/>
              </a:path>
            </a:pathLst>
          </a:custGeom>
          <a:solidFill>
            <a:srgbClr val="65666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68;p30">
            <a:extLst>
              <a:ext uri="{FF2B5EF4-FFF2-40B4-BE49-F238E27FC236}">
                <a16:creationId xmlns:a16="http://schemas.microsoft.com/office/drawing/2014/main" id="{D3ACAD10-5750-DFAF-52E1-C554F56DA26E}"/>
              </a:ext>
            </a:extLst>
          </p:cNvPr>
          <p:cNvSpPr>
            <a:spLocks noGrp="1"/>
          </p:cNvSpPr>
          <p:nvPr/>
        </p:nvSpPr>
        <p:spPr>
          <a:xfrm>
            <a:off x="6924811" y="1817504"/>
            <a:ext cx="500955" cy="519755"/>
          </a:xfrm>
          <a:custGeom>
            <a:avLst/>
            <a:gdLst>
              <a:gd name="T0" fmla="*/ 2147483646 w 453"/>
              <a:gd name="T1" fmla="*/ 2147483646 h 470"/>
              <a:gd name="T2" fmla="*/ 0 w 453"/>
              <a:gd name="T3" fmla="*/ 2147483646 h 470"/>
              <a:gd name="T4" fmla="*/ 2147483646 w 453"/>
              <a:gd name="T5" fmla="*/ 0 h 470"/>
              <a:gd name="T6" fmla="*/ 2147483646 w 453"/>
              <a:gd name="T7" fmla="*/ 2147483646 h 470"/>
              <a:gd name="T8" fmla="*/ 2147483646 w 453"/>
              <a:gd name="T9" fmla="*/ 2147483646 h 4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453" h="470">
                <a:moveTo>
                  <a:pt x="259" y="470"/>
                </a:moveTo>
                <a:lnTo>
                  <a:pt x="0" y="304"/>
                </a:lnTo>
                <a:lnTo>
                  <a:pt x="193" y="0"/>
                </a:lnTo>
                <a:lnTo>
                  <a:pt x="453" y="167"/>
                </a:lnTo>
                <a:lnTo>
                  <a:pt x="259" y="470"/>
                </a:lnTo>
                <a:close/>
              </a:path>
            </a:pathLst>
          </a:custGeom>
          <a:solidFill>
            <a:srgbClr val="46464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769;p30">
            <a:extLst>
              <a:ext uri="{FF2B5EF4-FFF2-40B4-BE49-F238E27FC236}">
                <a16:creationId xmlns:a16="http://schemas.microsoft.com/office/drawing/2014/main" id="{13EA439E-8DA3-53F2-8835-46DB89FB2485}"/>
              </a:ext>
            </a:extLst>
          </p:cNvPr>
          <p:cNvSpPr>
            <a:spLocks noGrp="1"/>
          </p:cNvSpPr>
          <p:nvPr/>
        </p:nvSpPr>
        <p:spPr>
          <a:xfrm>
            <a:off x="7211229" y="2002183"/>
            <a:ext cx="484367" cy="519755"/>
          </a:xfrm>
          <a:custGeom>
            <a:avLst/>
            <a:gdLst>
              <a:gd name="T0" fmla="*/ 2147483646 w 192"/>
              <a:gd name="T1" fmla="*/ 2147483646 h 206"/>
              <a:gd name="T2" fmla="*/ 0 w 192"/>
              <a:gd name="T3" fmla="*/ 2147483646 h 206"/>
              <a:gd name="T4" fmla="*/ 2147483646 w 192"/>
              <a:gd name="T5" fmla="*/ 0 h 206"/>
              <a:gd name="T6" fmla="*/ 2147483646 w 192"/>
              <a:gd name="T7" fmla="*/ 2147483646 h 206"/>
              <a:gd name="T8" fmla="*/ 2147483646 w 192"/>
              <a:gd name="T9" fmla="*/ 2147483646 h 206"/>
              <a:gd name="T10" fmla="*/ 2147483646 w 192"/>
              <a:gd name="T11" fmla="*/ 2147483646 h 2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192" h="206">
                <a:moveTo>
                  <a:pt x="114" y="206"/>
                </a:moveTo>
                <a:cubicBezTo>
                  <a:pt x="0" y="133"/>
                  <a:pt x="0" y="133"/>
                  <a:pt x="0" y="133"/>
                </a:cubicBezTo>
                <a:cubicBezTo>
                  <a:pt x="85" y="0"/>
                  <a:pt x="85" y="0"/>
                  <a:pt x="85" y="0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87" y="65"/>
                  <a:pt x="192" y="85"/>
                  <a:pt x="182" y="100"/>
                </a:cubicBezTo>
                <a:lnTo>
                  <a:pt x="114" y="206"/>
                </a:lnTo>
                <a:close/>
              </a:path>
            </a:pathLst>
          </a:custGeom>
          <a:solidFill>
            <a:srgbClr val="2F2F30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70;p30">
            <a:extLst>
              <a:ext uri="{FF2B5EF4-FFF2-40B4-BE49-F238E27FC236}">
                <a16:creationId xmlns:a16="http://schemas.microsoft.com/office/drawing/2014/main" id="{579AF72C-01B3-9380-D91D-1CFE53A8F90E}"/>
              </a:ext>
            </a:extLst>
          </p:cNvPr>
          <p:cNvSpPr>
            <a:spLocks noGrp="1"/>
          </p:cNvSpPr>
          <p:nvPr/>
        </p:nvSpPr>
        <p:spPr>
          <a:xfrm>
            <a:off x="5963818" y="2541843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2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771;p30">
            <a:extLst>
              <a:ext uri="{FF2B5EF4-FFF2-40B4-BE49-F238E27FC236}">
                <a16:creationId xmlns:a16="http://schemas.microsoft.com/office/drawing/2014/main" id="{3CD146DA-11DC-5E12-B744-E19EB756CFC3}"/>
              </a:ext>
            </a:extLst>
          </p:cNvPr>
          <p:cNvSpPr>
            <a:spLocks noGrp="1"/>
          </p:cNvSpPr>
          <p:nvPr/>
        </p:nvSpPr>
        <p:spPr>
          <a:xfrm>
            <a:off x="6253554" y="272652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0" y="597"/>
                </a:moveTo>
                <a:lnTo>
                  <a:pt x="0" y="431"/>
                </a:lnTo>
                <a:lnTo>
                  <a:pt x="274" y="0"/>
                </a:lnTo>
                <a:lnTo>
                  <a:pt x="536" y="166"/>
                </a:lnTo>
                <a:lnTo>
                  <a:pt x="260" y="5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72;p30">
            <a:extLst>
              <a:ext uri="{FF2B5EF4-FFF2-40B4-BE49-F238E27FC236}">
                <a16:creationId xmlns:a16="http://schemas.microsoft.com/office/drawing/2014/main" id="{28FCDF79-AB8B-6BFE-3164-6AE5B2B74BE9}"/>
              </a:ext>
            </a:extLst>
          </p:cNvPr>
          <p:cNvSpPr>
            <a:spLocks noGrp="1"/>
          </p:cNvSpPr>
          <p:nvPr/>
        </p:nvSpPr>
        <p:spPr>
          <a:xfrm>
            <a:off x="6541078" y="2910095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773;p30">
            <a:extLst>
              <a:ext uri="{FF2B5EF4-FFF2-40B4-BE49-F238E27FC236}">
                <a16:creationId xmlns:a16="http://schemas.microsoft.com/office/drawing/2014/main" id="{3914243E-8513-E016-A8C4-036FEC28FCE8}"/>
              </a:ext>
            </a:extLst>
          </p:cNvPr>
          <p:cNvSpPr>
            <a:spLocks noGrp="1"/>
          </p:cNvSpPr>
          <p:nvPr/>
        </p:nvSpPr>
        <p:spPr>
          <a:xfrm>
            <a:off x="5660812" y="301846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774;p30">
            <a:extLst>
              <a:ext uri="{FF2B5EF4-FFF2-40B4-BE49-F238E27FC236}">
                <a16:creationId xmlns:a16="http://schemas.microsoft.com/office/drawing/2014/main" id="{62A34C79-F773-5E3E-4129-31653EB4635D}"/>
              </a:ext>
            </a:extLst>
          </p:cNvPr>
          <p:cNvSpPr>
            <a:spLocks noGrp="1"/>
          </p:cNvSpPr>
          <p:nvPr/>
        </p:nvSpPr>
        <p:spPr>
          <a:xfrm>
            <a:off x="5948336" y="320314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5;p30">
            <a:extLst>
              <a:ext uri="{FF2B5EF4-FFF2-40B4-BE49-F238E27FC236}">
                <a16:creationId xmlns:a16="http://schemas.microsoft.com/office/drawing/2014/main" id="{CDC9FDCA-0D35-A167-07F2-2AD4FC950F19}"/>
              </a:ext>
            </a:extLst>
          </p:cNvPr>
          <p:cNvSpPr>
            <a:spLocks noGrp="1"/>
          </p:cNvSpPr>
          <p:nvPr/>
        </p:nvSpPr>
        <p:spPr>
          <a:xfrm>
            <a:off x="6235860" y="3386720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2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776;p30">
            <a:extLst>
              <a:ext uri="{FF2B5EF4-FFF2-40B4-BE49-F238E27FC236}">
                <a16:creationId xmlns:a16="http://schemas.microsoft.com/office/drawing/2014/main" id="{DCC54774-5927-BBCA-E45C-05508425B3D2}"/>
              </a:ext>
            </a:extLst>
          </p:cNvPr>
          <p:cNvSpPr>
            <a:spLocks noGrp="1"/>
          </p:cNvSpPr>
          <p:nvPr/>
        </p:nvSpPr>
        <p:spPr>
          <a:xfrm>
            <a:off x="5356700" y="3495095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59" y="598"/>
                </a:moveTo>
                <a:lnTo>
                  <a:pt x="0" y="432"/>
                </a:lnTo>
                <a:lnTo>
                  <a:pt x="275" y="0"/>
                </a:lnTo>
                <a:lnTo>
                  <a:pt x="535" y="167"/>
                </a:lnTo>
                <a:lnTo>
                  <a:pt x="259" y="5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777;p30">
            <a:extLst>
              <a:ext uri="{FF2B5EF4-FFF2-40B4-BE49-F238E27FC236}">
                <a16:creationId xmlns:a16="http://schemas.microsoft.com/office/drawing/2014/main" id="{5335A64D-CE2D-5571-44C8-EA47A16760F0}"/>
              </a:ext>
            </a:extLst>
          </p:cNvPr>
          <p:cNvSpPr>
            <a:spLocks noGrp="1"/>
          </p:cNvSpPr>
          <p:nvPr/>
        </p:nvSpPr>
        <p:spPr>
          <a:xfrm>
            <a:off x="5643119" y="367977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78;p30">
            <a:extLst>
              <a:ext uri="{FF2B5EF4-FFF2-40B4-BE49-F238E27FC236}">
                <a16:creationId xmlns:a16="http://schemas.microsoft.com/office/drawing/2014/main" id="{A3423BD2-60A2-8040-5B7D-7945B5B2A584}"/>
              </a:ext>
            </a:extLst>
          </p:cNvPr>
          <p:cNvSpPr>
            <a:spLocks noGrp="1"/>
          </p:cNvSpPr>
          <p:nvPr/>
        </p:nvSpPr>
        <p:spPr>
          <a:xfrm>
            <a:off x="5926219" y="386445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3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3" y="5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779;p30">
            <a:extLst>
              <a:ext uri="{FF2B5EF4-FFF2-40B4-BE49-F238E27FC236}">
                <a16:creationId xmlns:a16="http://schemas.microsoft.com/office/drawing/2014/main" id="{25B4E9E2-4B9E-4300-F4F6-3D8BF4C9DAD9}"/>
              </a:ext>
            </a:extLst>
          </p:cNvPr>
          <p:cNvSpPr>
            <a:spLocks noGrp="1"/>
          </p:cNvSpPr>
          <p:nvPr/>
        </p:nvSpPr>
        <p:spPr>
          <a:xfrm>
            <a:off x="5051483" y="3972827"/>
            <a:ext cx="591636" cy="657988"/>
          </a:xfrm>
          <a:custGeom>
            <a:avLst/>
            <a:gdLst>
              <a:gd name="T0" fmla="*/ 2147483646 w 535"/>
              <a:gd name="T1" fmla="*/ 2147483646 h 595"/>
              <a:gd name="T2" fmla="*/ 0 w 535"/>
              <a:gd name="T3" fmla="*/ 2147483646 h 595"/>
              <a:gd name="T4" fmla="*/ 2147483646 w 535"/>
              <a:gd name="T5" fmla="*/ 0 h 595"/>
              <a:gd name="T6" fmla="*/ 2147483646 w 535"/>
              <a:gd name="T7" fmla="*/ 2147483646 h 595"/>
              <a:gd name="T8" fmla="*/ 2147483646 w 535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5" y="166"/>
                </a:lnTo>
                <a:lnTo>
                  <a:pt x="260" y="59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80;p30">
            <a:extLst>
              <a:ext uri="{FF2B5EF4-FFF2-40B4-BE49-F238E27FC236}">
                <a16:creationId xmlns:a16="http://schemas.microsoft.com/office/drawing/2014/main" id="{D29C8584-5EA0-9284-8B32-91D77420F053}"/>
              </a:ext>
            </a:extLst>
          </p:cNvPr>
          <p:cNvSpPr>
            <a:spLocks noGrp="1"/>
          </p:cNvSpPr>
          <p:nvPr/>
        </p:nvSpPr>
        <p:spPr>
          <a:xfrm>
            <a:off x="5339006" y="4156399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29"/>
                </a:lnTo>
                <a:lnTo>
                  <a:pt x="275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781;p30">
            <a:extLst>
              <a:ext uri="{FF2B5EF4-FFF2-40B4-BE49-F238E27FC236}">
                <a16:creationId xmlns:a16="http://schemas.microsoft.com/office/drawing/2014/main" id="{EC8CE735-A91A-DAC3-62A5-D41E9D12E619}"/>
              </a:ext>
            </a:extLst>
          </p:cNvPr>
          <p:cNvSpPr>
            <a:spLocks noGrp="1"/>
          </p:cNvSpPr>
          <p:nvPr/>
        </p:nvSpPr>
        <p:spPr>
          <a:xfrm>
            <a:off x="5628742" y="434107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2;p30">
            <a:extLst>
              <a:ext uri="{FF2B5EF4-FFF2-40B4-BE49-F238E27FC236}">
                <a16:creationId xmlns:a16="http://schemas.microsoft.com/office/drawing/2014/main" id="{6C986990-CDBC-47F4-A2FF-3B4A69170959}"/>
              </a:ext>
            </a:extLst>
          </p:cNvPr>
          <p:cNvSpPr>
            <a:spLocks noGrp="1"/>
          </p:cNvSpPr>
          <p:nvPr/>
        </p:nvSpPr>
        <p:spPr>
          <a:xfrm>
            <a:off x="4746265" y="4447241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2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2" y="597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3;p30">
            <a:extLst>
              <a:ext uri="{FF2B5EF4-FFF2-40B4-BE49-F238E27FC236}">
                <a16:creationId xmlns:a16="http://schemas.microsoft.com/office/drawing/2014/main" id="{AF0875E4-67FC-2884-AD8F-EAEE526A0207}"/>
              </a:ext>
            </a:extLst>
          </p:cNvPr>
          <p:cNvSpPr>
            <a:spLocks noGrp="1"/>
          </p:cNvSpPr>
          <p:nvPr/>
        </p:nvSpPr>
        <p:spPr>
          <a:xfrm>
            <a:off x="5036001" y="463081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4;p30">
            <a:extLst>
              <a:ext uri="{FF2B5EF4-FFF2-40B4-BE49-F238E27FC236}">
                <a16:creationId xmlns:a16="http://schemas.microsoft.com/office/drawing/2014/main" id="{F6822460-6966-85BE-78E4-C0331D0F774B}"/>
              </a:ext>
            </a:extLst>
          </p:cNvPr>
          <p:cNvSpPr>
            <a:spLocks noGrp="1"/>
          </p:cNvSpPr>
          <p:nvPr/>
        </p:nvSpPr>
        <p:spPr>
          <a:xfrm>
            <a:off x="5323524" y="4813281"/>
            <a:ext cx="592741" cy="657988"/>
          </a:xfrm>
          <a:custGeom>
            <a:avLst/>
            <a:gdLst>
              <a:gd name="T0" fmla="*/ 2147483646 w 536"/>
              <a:gd name="T1" fmla="*/ 2147483646 h 595"/>
              <a:gd name="T2" fmla="*/ 0 w 536"/>
              <a:gd name="T3" fmla="*/ 2147483646 h 595"/>
              <a:gd name="T4" fmla="*/ 2147483646 w 536"/>
              <a:gd name="T5" fmla="*/ 0 h 595"/>
              <a:gd name="T6" fmla="*/ 2147483646 w 536"/>
              <a:gd name="T7" fmla="*/ 2147483646 h 595"/>
              <a:gd name="T8" fmla="*/ 2147483646 w 536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6" y="167"/>
                </a:lnTo>
                <a:lnTo>
                  <a:pt x="260" y="59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785;p30">
            <a:extLst>
              <a:ext uri="{FF2B5EF4-FFF2-40B4-BE49-F238E27FC236}">
                <a16:creationId xmlns:a16="http://schemas.microsoft.com/office/drawing/2014/main" id="{822F77A7-C94C-C52F-ACE5-6E178F54FB85}"/>
              </a:ext>
            </a:extLst>
          </p:cNvPr>
          <p:cNvSpPr>
            <a:spLocks noGrp="1"/>
          </p:cNvSpPr>
          <p:nvPr/>
        </p:nvSpPr>
        <p:spPr>
          <a:xfrm>
            <a:off x="4985131" y="5292119"/>
            <a:ext cx="635870" cy="401427"/>
          </a:xfrm>
          <a:custGeom>
            <a:avLst/>
            <a:gdLst>
              <a:gd name="T0" fmla="*/ 2147483646 w 252"/>
              <a:gd name="T1" fmla="*/ 2147483646 h 159"/>
              <a:gd name="T2" fmla="*/ 2147483646 w 252"/>
              <a:gd name="T3" fmla="*/ 2147483646 h 159"/>
              <a:gd name="T4" fmla="*/ 2147483646 w 252"/>
              <a:gd name="T5" fmla="*/ 2147483646 h 159"/>
              <a:gd name="T6" fmla="*/ 2147483646 w 252"/>
              <a:gd name="T7" fmla="*/ 0 h 159"/>
              <a:gd name="T8" fmla="*/ 0 w 252"/>
              <a:gd name="T9" fmla="*/ 2147483646 h 159"/>
              <a:gd name="T10" fmla="*/ 2147483646 w 252"/>
              <a:gd name="T11" fmla="*/ 2147483646 h 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52" h="159">
                <a:moveTo>
                  <a:pt x="26" y="159"/>
                </a:moveTo>
                <a:cubicBezTo>
                  <a:pt x="248" y="73"/>
                  <a:pt x="248" y="73"/>
                  <a:pt x="248" y="73"/>
                </a:cubicBezTo>
                <a:cubicBezTo>
                  <a:pt x="248" y="73"/>
                  <a:pt x="252" y="50"/>
                  <a:pt x="213" y="25"/>
                </a:cubicBezTo>
                <a:cubicBezTo>
                  <a:pt x="187" y="8"/>
                  <a:pt x="134" y="0"/>
                  <a:pt x="134" y="0"/>
                </a:cubicBezTo>
                <a:cubicBezTo>
                  <a:pt x="0" y="128"/>
                  <a:pt x="0" y="128"/>
                  <a:pt x="0" y="128"/>
                </a:cubicBezTo>
                <a:cubicBezTo>
                  <a:pt x="10" y="137"/>
                  <a:pt x="19" y="148"/>
                  <a:pt x="26" y="159"/>
                </a:cubicBezTo>
                <a:close/>
              </a:path>
            </a:pathLst>
          </a:custGeom>
          <a:solidFill>
            <a:srgbClr val="C49E7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86;p30">
            <a:extLst>
              <a:ext uri="{FF2B5EF4-FFF2-40B4-BE49-F238E27FC236}">
                <a16:creationId xmlns:a16="http://schemas.microsoft.com/office/drawing/2014/main" id="{B2CD3933-CAEB-C668-39CA-7D4C155BE960}"/>
              </a:ext>
            </a:extLst>
          </p:cNvPr>
          <p:cNvSpPr>
            <a:spLocks noGrp="1"/>
          </p:cNvSpPr>
          <p:nvPr/>
        </p:nvSpPr>
        <p:spPr>
          <a:xfrm>
            <a:off x="4746265" y="4890691"/>
            <a:ext cx="289736" cy="661305"/>
          </a:xfrm>
          <a:custGeom>
            <a:avLst/>
            <a:gdLst>
              <a:gd name="T0" fmla="*/ 2147483646 w 115"/>
              <a:gd name="T1" fmla="*/ 2147483646 h 262"/>
              <a:gd name="T2" fmla="*/ 2147483646 w 115"/>
              <a:gd name="T3" fmla="*/ 2147483646 h 262"/>
              <a:gd name="T4" fmla="*/ 2147483646 w 115"/>
              <a:gd name="T5" fmla="*/ 2147483646 h 262"/>
              <a:gd name="T6" fmla="*/ 0 w 115"/>
              <a:gd name="T7" fmla="*/ 2147483646 h 262"/>
              <a:gd name="T8" fmla="*/ 2147483646 w 115"/>
              <a:gd name="T9" fmla="*/ 2147483646 h 262"/>
              <a:gd name="T10" fmla="*/ 2147483646 w 115"/>
              <a:gd name="T11" fmla="*/ 2147483646 h 262"/>
              <a:gd name="T12" fmla="*/ 2147483646 w 115"/>
              <a:gd name="T13" fmla="*/ 2147483646 h 2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/>
            <a:rect l="0" t="0" r="r" b="b"/>
            <a:pathLst>
              <a:path w="115" h="262">
                <a:moveTo>
                  <a:pt x="115" y="86"/>
                </a:moveTo>
                <a:cubicBezTo>
                  <a:pt x="115" y="86"/>
                  <a:pt x="115" y="86"/>
                  <a:pt x="115" y="86"/>
                </a:cubicBezTo>
                <a:cubicBezTo>
                  <a:pt x="115" y="86"/>
                  <a:pt x="85" y="42"/>
                  <a:pt x="59" y="25"/>
                </a:cubicBezTo>
                <a:cubicBezTo>
                  <a:pt x="20" y="0"/>
                  <a:pt x="0" y="13"/>
                  <a:pt x="0" y="13"/>
                </a:cubicBezTo>
                <a:cubicBezTo>
                  <a:pt x="16" y="251"/>
                  <a:pt x="16" y="251"/>
                  <a:pt x="16" y="251"/>
                </a:cubicBezTo>
                <a:cubicBezTo>
                  <a:pt x="29" y="253"/>
                  <a:pt x="42" y="256"/>
                  <a:pt x="55" y="262"/>
                </a:cubicBezTo>
                <a:lnTo>
                  <a:pt x="115" y="86"/>
                </a:lnTo>
                <a:close/>
              </a:path>
            </a:pathLst>
          </a:custGeom>
          <a:solidFill>
            <a:srgbClr val="E3C29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787;p30">
            <a:extLst>
              <a:ext uri="{FF2B5EF4-FFF2-40B4-BE49-F238E27FC236}">
                <a16:creationId xmlns:a16="http://schemas.microsoft.com/office/drawing/2014/main" id="{59F8A8EE-02F8-9D08-1922-842925ECADB2}"/>
              </a:ext>
            </a:extLst>
          </p:cNvPr>
          <p:cNvSpPr>
            <a:spLocks noGrp="1"/>
          </p:cNvSpPr>
          <p:nvPr/>
        </p:nvSpPr>
        <p:spPr>
          <a:xfrm>
            <a:off x="4884498" y="5085323"/>
            <a:ext cx="439026" cy="529708"/>
          </a:xfrm>
          <a:custGeom>
            <a:avLst/>
            <a:gdLst>
              <a:gd name="T0" fmla="*/ 0 w 174"/>
              <a:gd name="T1" fmla="*/ 2147483646 h 210"/>
              <a:gd name="T2" fmla="*/ 2147483646 w 174"/>
              <a:gd name="T3" fmla="*/ 2147483646 h 210"/>
              <a:gd name="T4" fmla="*/ 2147483646 w 174"/>
              <a:gd name="T5" fmla="*/ 2147483646 h 210"/>
              <a:gd name="T6" fmla="*/ 2147483646 w 174"/>
              <a:gd name="T7" fmla="*/ 2147483646 h 210"/>
              <a:gd name="T8" fmla="*/ 2147483646 w 174"/>
              <a:gd name="T9" fmla="*/ 2147483646 h 210"/>
              <a:gd name="T10" fmla="*/ 2147483646 w 174"/>
              <a:gd name="T11" fmla="*/ 2147483646 h 210"/>
              <a:gd name="T12" fmla="*/ 2147483646 w 174"/>
              <a:gd name="T13" fmla="*/ 2147483646 h 210"/>
              <a:gd name="T14" fmla="*/ 0 w 174"/>
              <a:gd name="T15" fmla="*/ 2147483646 h 2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/>
            <a:rect l="0" t="0" r="r" b="b"/>
            <a:pathLst>
              <a:path w="174" h="210">
                <a:moveTo>
                  <a:pt x="0" y="185"/>
                </a:moveTo>
                <a:cubicBezTo>
                  <a:pt x="7" y="188"/>
                  <a:pt x="14" y="191"/>
                  <a:pt x="21" y="196"/>
                </a:cubicBezTo>
                <a:cubicBezTo>
                  <a:pt x="28" y="200"/>
                  <a:pt x="34" y="205"/>
                  <a:pt x="40" y="21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4" y="82"/>
                  <a:pt x="167" y="46"/>
                  <a:pt x="131" y="23"/>
                </a:cubicBezTo>
                <a:cubicBezTo>
                  <a:pt x="95" y="0"/>
                  <a:pt x="60" y="9"/>
                  <a:pt x="60" y="9"/>
                </a:cubicBezTo>
                <a:cubicBezTo>
                  <a:pt x="60" y="9"/>
                  <a:pt x="60" y="9"/>
                  <a:pt x="60" y="9"/>
                </a:cubicBezTo>
                <a:lnTo>
                  <a:pt x="0" y="185"/>
                </a:lnTo>
                <a:close/>
              </a:path>
            </a:pathLst>
          </a:custGeom>
          <a:solidFill>
            <a:srgbClr val="D6AF8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Google Shape;788;p30">
            <a:extLst>
              <a:ext uri="{FF2B5EF4-FFF2-40B4-BE49-F238E27FC236}">
                <a16:creationId xmlns:a16="http://schemas.microsoft.com/office/drawing/2014/main" id="{093D8329-2FF1-2749-A116-16F9E7B96007}"/>
              </a:ext>
            </a:extLst>
          </p:cNvPr>
          <p:cNvSpPr>
            <a:spLocks noGrp="1"/>
          </p:cNvSpPr>
          <p:nvPr/>
        </p:nvSpPr>
        <p:spPr>
          <a:xfrm>
            <a:off x="4786076" y="5524350"/>
            <a:ext cx="265407" cy="264300"/>
          </a:xfrm>
          <a:custGeom>
            <a:avLst/>
            <a:gdLst>
              <a:gd name="T0" fmla="*/ 2147483646 w 105"/>
              <a:gd name="T1" fmla="*/ 2147483646 h 105"/>
              <a:gd name="T2" fmla="*/ 2147483646 w 105"/>
              <a:gd name="T3" fmla="*/ 2147483646 h 105"/>
              <a:gd name="T4" fmla="*/ 2147483646 w 105"/>
              <a:gd name="T5" fmla="*/ 2147483646 h 105"/>
              <a:gd name="T6" fmla="*/ 2147483646 w 105"/>
              <a:gd name="T7" fmla="*/ 2147483646 h 105"/>
              <a:gd name="T8" fmla="*/ 2147483646 w 105"/>
              <a:gd name="T9" fmla="*/ 2147483646 h 105"/>
              <a:gd name="T10" fmla="*/ 2147483646 w 105"/>
              <a:gd name="T11" fmla="*/ 2147483646 h 105"/>
              <a:gd name="T12" fmla="*/ 2147483646 w 105"/>
              <a:gd name="T13" fmla="*/ 2147483646 h 105"/>
              <a:gd name="T14" fmla="*/ 0 w 105"/>
              <a:gd name="T15" fmla="*/ 0 h 105"/>
              <a:gd name="T16" fmla="*/ 2147483646 w 105"/>
              <a:gd name="T17" fmla="*/ 2147483646 h 105"/>
              <a:gd name="T18" fmla="*/ 2147483646 w 105"/>
              <a:gd name="T19" fmla="*/ 2147483646 h 105"/>
              <a:gd name="T20" fmla="*/ 2147483646 w 105"/>
              <a:gd name="T21" fmla="*/ 2147483646 h 105"/>
              <a:gd name="T22" fmla="*/ 2147483646 w 105"/>
              <a:gd name="T23" fmla="*/ 2147483646 h 105"/>
              <a:gd name="T24" fmla="*/ 2147483646 w 105"/>
              <a:gd name="T25" fmla="*/ 2147483646 h 105"/>
              <a:gd name="T26" fmla="*/ 2147483646 w 105"/>
              <a:gd name="T27" fmla="*/ 2147483646 h 105"/>
              <a:gd name="T28" fmla="*/ 2147483646 w 105"/>
              <a:gd name="T29" fmla="*/ 2147483646 h 105"/>
              <a:gd name="T30" fmla="*/ 2147483646 w 105"/>
              <a:gd name="T31" fmla="*/ 2147483646 h 105"/>
              <a:gd name="T32" fmla="*/ 2147483646 w 105"/>
              <a:gd name="T33" fmla="*/ 2147483646 h 10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105" h="105">
                <a:moveTo>
                  <a:pt x="7" y="105"/>
                </a:moveTo>
                <a:cubicBezTo>
                  <a:pt x="105" y="67"/>
                  <a:pt x="105" y="67"/>
                  <a:pt x="105" y="67"/>
                </a:cubicBezTo>
                <a:cubicBezTo>
                  <a:pt x="98" y="56"/>
                  <a:pt x="89" y="45"/>
                  <a:pt x="79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3" y="31"/>
                  <a:pt x="67" y="26"/>
                  <a:pt x="60" y="22"/>
                </a:cubicBezTo>
                <a:cubicBezTo>
                  <a:pt x="53" y="17"/>
                  <a:pt x="46" y="14"/>
                  <a:pt x="39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26" y="5"/>
                  <a:pt x="13" y="2"/>
                  <a:pt x="0" y="0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789;p30">
            <a:extLst>
              <a:ext uri="{FF2B5EF4-FFF2-40B4-BE49-F238E27FC236}">
                <a16:creationId xmlns:a16="http://schemas.microsoft.com/office/drawing/2014/main" id="{56A463E6-58AD-CF59-985F-68424F4B8A1A}"/>
              </a:ext>
            </a:extLst>
          </p:cNvPr>
          <p:cNvSpPr>
            <a:spLocks noGrp="1"/>
          </p:cNvSpPr>
          <p:nvPr/>
        </p:nvSpPr>
        <p:spPr>
          <a:xfrm>
            <a:off x="6574253" y="1969007"/>
            <a:ext cx="924500" cy="651352"/>
          </a:xfrm>
          <a:custGeom>
            <a:avLst/>
            <a:gdLst>
              <a:gd name="T0" fmla="*/ 2147483646 w 836"/>
              <a:gd name="T1" fmla="*/ 2147483646 h 589"/>
              <a:gd name="T2" fmla="*/ 2147483646 w 836"/>
              <a:gd name="T3" fmla="*/ 0 h 589"/>
              <a:gd name="T4" fmla="*/ 0 w 836"/>
              <a:gd name="T5" fmla="*/ 2147483646 h 589"/>
              <a:gd name="T6" fmla="*/ 2147483646 w 836"/>
              <a:gd name="T7" fmla="*/ 2147483646 h 589"/>
              <a:gd name="T8" fmla="*/ 2147483646 w 836"/>
              <a:gd name="T9" fmla="*/ 2147483646 h 5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836" h="589">
                <a:moveTo>
                  <a:pt x="836" y="500"/>
                </a:moveTo>
                <a:lnTo>
                  <a:pt x="54" y="0"/>
                </a:lnTo>
                <a:lnTo>
                  <a:pt x="0" y="87"/>
                </a:lnTo>
                <a:lnTo>
                  <a:pt x="782" y="589"/>
                </a:lnTo>
                <a:lnTo>
                  <a:pt x="836" y="5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Google Shape;796;p30">
            <a:extLst>
              <a:ext uri="{FF2B5EF4-FFF2-40B4-BE49-F238E27FC236}">
                <a16:creationId xmlns:a16="http://schemas.microsoft.com/office/drawing/2014/main" id="{5598F8AC-F410-2559-6ADC-77B3701444DA}"/>
              </a:ext>
            </a:extLst>
          </p:cNvPr>
          <p:cNvSpPr>
            <a:spLocks noGrp="1"/>
          </p:cNvSpPr>
          <p:nvPr/>
        </p:nvSpPr>
        <p:spPr>
          <a:xfrm>
            <a:off x="2504169" y="2285731"/>
            <a:ext cx="581683" cy="390369"/>
          </a:xfrm>
          <a:custGeom>
            <a:avLst/>
            <a:gdLst>
              <a:gd name="T0" fmla="*/ 2147483646 w 231"/>
              <a:gd name="T1" fmla="*/ 2147483646 h 155"/>
              <a:gd name="T2" fmla="*/ 2147483646 w 231"/>
              <a:gd name="T3" fmla="*/ 2147483646 h 155"/>
              <a:gd name="T4" fmla="*/ 2147483646 w 231"/>
              <a:gd name="T5" fmla="*/ 2147483646 h 155"/>
              <a:gd name="T6" fmla="*/ 2147483646 w 231"/>
              <a:gd name="T7" fmla="*/ 2147483646 h 155"/>
              <a:gd name="T8" fmla="*/ 2147483646 w 231"/>
              <a:gd name="T9" fmla="*/ 2147483646 h 155"/>
              <a:gd name="T10" fmla="*/ 2147483646 w 231"/>
              <a:gd name="T11" fmla="*/ 2147483646 h 155"/>
              <a:gd name="T12" fmla="*/ 2147483646 w 231"/>
              <a:gd name="T13" fmla="*/ 2147483646 h 155"/>
              <a:gd name="T14" fmla="*/ 2147483646 w 231"/>
              <a:gd name="T15" fmla="*/ 0 h 155"/>
              <a:gd name="T16" fmla="*/ 2147483646 w 231"/>
              <a:gd name="T17" fmla="*/ 2147483646 h 155"/>
              <a:gd name="T18" fmla="*/ 2147483646 w 231"/>
              <a:gd name="T19" fmla="*/ 2147483646 h 155"/>
              <a:gd name="T20" fmla="*/ 2147483646 w 231"/>
              <a:gd name="T21" fmla="*/ 2147483646 h 155"/>
              <a:gd name="T22" fmla="*/ 0 w 231"/>
              <a:gd name="T23" fmla="*/ 2147483646 h 155"/>
              <a:gd name="T24" fmla="*/ 2147483646 w 231"/>
              <a:gd name="T25" fmla="*/ 2147483646 h 155"/>
              <a:gd name="T26" fmla="*/ 2147483646 w 231"/>
              <a:gd name="T27" fmla="*/ 2147483646 h 155"/>
              <a:gd name="T28" fmla="*/ 2147483646 w 231"/>
              <a:gd name="T29" fmla="*/ 2147483646 h 155"/>
              <a:gd name="T30" fmla="*/ 2147483646 w 231"/>
              <a:gd name="T31" fmla="*/ 2147483646 h 155"/>
              <a:gd name="T32" fmla="*/ 2147483646 w 231"/>
              <a:gd name="T33" fmla="*/ 2147483646 h 155"/>
              <a:gd name="T34" fmla="*/ 2147483646 w 231"/>
              <a:gd name="T35" fmla="*/ 2147483646 h 155"/>
              <a:gd name="T36" fmla="*/ 2147483646 w 231"/>
              <a:gd name="T37" fmla="*/ 2147483646 h 155"/>
              <a:gd name="T38" fmla="*/ 2147483646 w 231"/>
              <a:gd name="T39" fmla="*/ 2147483646 h 155"/>
              <a:gd name="T40" fmla="*/ 2147483646 w 231"/>
              <a:gd name="T41" fmla="*/ 2147483646 h 155"/>
              <a:gd name="T42" fmla="*/ 2147483646 w 231"/>
              <a:gd name="T43" fmla="*/ 2147483646 h 155"/>
              <a:gd name="T44" fmla="*/ 2147483646 w 231"/>
              <a:gd name="T45" fmla="*/ 2147483646 h 155"/>
              <a:gd name="T46" fmla="*/ 2147483646 w 231"/>
              <a:gd name="T47" fmla="*/ 2147483646 h 155"/>
              <a:gd name="T48" fmla="*/ 2147483646 w 231"/>
              <a:gd name="T49" fmla="*/ 2147483646 h 155"/>
              <a:gd name="T50" fmla="*/ 2147483646 w 231"/>
              <a:gd name="T51" fmla="*/ 2147483646 h 155"/>
              <a:gd name="T52" fmla="*/ 2147483646 w 231"/>
              <a:gd name="T53" fmla="*/ 2147483646 h 155"/>
              <a:gd name="T54" fmla="*/ 2147483646 w 231"/>
              <a:gd name="T55" fmla="*/ 2147483646 h 155"/>
              <a:gd name="T56" fmla="*/ 2147483646 w 231"/>
              <a:gd name="T57" fmla="*/ 2147483646 h 155"/>
              <a:gd name="T58" fmla="*/ 2147483646 w 231"/>
              <a:gd name="T59" fmla="*/ 2147483646 h 155"/>
              <a:gd name="T60" fmla="*/ 2147483646 w 231"/>
              <a:gd name="T61" fmla="*/ 2147483646 h 155"/>
              <a:gd name="T62" fmla="*/ 2147483646 w 231"/>
              <a:gd name="T63" fmla="*/ 2147483646 h 155"/>
              <a:gd name="T64" fmla="*/ 2147483646 w 231"/>
              <a:gd name="T65" fmla="*/ 2147483646 h 155"/>
              <a:gd name="T66" fmla="*/ 2147483646 w 231"/>
              <a:gd name="T67" fmla="*/ 2147483646 h 155"/>
              <a:gd name="T68" fmla="*/ 2147483646 w 231"/>
              <a:gd name="T69" fmla="*/ 2147483646 h 155"/>
              <a:gd name="T70" fmla="*/ 2147483646 w 231"/>
              <a:gd name="T71" fmla="*/ 2147483646 h 155"/>
              <a:gd name="T72" fmla="*/ 2147483646 w 231"/>
              <a:gd name="T73" fmla="*/ 2147483646 h 155"/>
              <a:gd name="T74" fmla="*/ 2147483646 w 231"/>
              <a:gd name="T75" fmla="*/ 2147483646 h 155"/>
              <a:gd name="T76" fmla="*/ 2147483646 w 231"/>
              <a:gd name="T77" fmla="*/ 2147483646 h 155"/>
              <a:gd name="T78" fmla="*/ 2147483646 w 231"/>
              <a:gd name="T79" fmla="*/ 2147483646 h 155"/>
              <a:gd name="T80" fmla="*/ 2147483646 w 231"/>
              <a:gd name="T81" fmla="*/ 2147483646 h 155"/>
              <a:gd name="T82" fmla="*/ 2147483646 w 231"/>
              <a:gd name="T83" fmla="*/ 2147483646 h 155"/>
              <a:gd name="T84" fmla="*/ 2147483646 w 231"/>
              <a:gd name="T85" fmla="*/ 2147483646 h 155"/>
              <a:gd name="T86" fmla="*/ 2147483646 w 231"/>
              <a:gd name="T87" fmla="*/ 2147483646 h 155"/>
              <a:gd name="T88" fmla="*/ 2147483646 w 231"/>
              <a:gd name="T89" fmla="*/ 2147483646 h 155"/>
              <a:gd name="T90" fmla="*/ 2147483646 w 231"/>
              <a:gd name="T91" fmla="*/ 2147483646 h 15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/>
            <a:rect l="0" t="0" r="r" b="b"/>
            <a:pathLst>
              <a:path w="231" h="155">
                <a:moveTo>
                  <a:pt x="184" y="15"/>
                </a:moveTo>
                <a:cubicBezTo>
                  <a:pt x="205" y="69"/>
                  <a:pt x="205" y="69"/>
                  <a:pt x="205" y="69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64" y="68"/>
                  <a:pt x="121" y="31"/>
                  <a:pt x="117" y="30"/>
                </a:cubicBezTo>
                <a:cubicBezTo>
                  <a:pt x="114" y="30"/>
                  <a:pt x="101" y="35"/>
                  <a:pt x="99" y="36"/>
                </a:cubicBezTo>
                <a:cubicBezTo>
                  <a:pt x="99" y="36"/>
                  <a:pt x="91" y="38"/>
                  <a:pt x="84" y="38"/>
                </a:cubicBezTo>
                <a:cubicBezTo>
                  <a:pt x="80" y="38"/>
                  <a:pt x="78" y="37"/>
                  <a:pt x="76" y="36"/>
                </a:cubicBezTo>
                <a:cubicBezTo>
                  <a:pt x="74" y="35"/>
                  <a:pt x="73" y="34"/>
                  <a:pt x="74" y="33"/>
                </a:cubicBezTo>
                <a:cubicBezTo>
                  <a:pt x="74" y="30"/>
                  <a:pt x="77" y="27"/>
                  <a:pt x="78" y="26"/>
                </a:cubicBezTo>
                <a:cubicBezTo>
                  <a:pt x="90" y="20"/>
                  <a:pt x="120" y="8"/>
                  <a:pt x="124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31" y="8"/>
                  <a:pt x="178" y="14"/>
                  <a:pt x="184" y="15"/>
                </a:cubicBezTo>
                <a:close/>
                <a:moveTo>
                  <a:pt x="203" y="0"/>
                </a:moveTo>
                <a:cubicBezTo>
                  <a:pt x="202" y="0"/>
                  <a:pt x="201" y="0"/>
                  <a:pt x="201" y="1"/>
                </a:cubicBezTo>
                <a:cubicBezTo>
                  <a:pt x="192" y="4"/>
                  <a:pt x="192" y="4"/>
                  <a:pt x="192" y="4"/>
                </a:cubicBezTo>
                <a:cubicBezTo>
                  <a:pt x="190" y="5"/>
                  <a:pt x="189" y="6"/>
                  <a:pt x="188" y="7"/>
                </a:cubicBezTo>
                <a:cubicBezTo>
                  <a:pt x="188" y="9"/>
                  <a:pt x="188" y="10"/>
                  <a:pt x="188" y="12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2" y="71"/>
                  <a:pt x="215" y="73"/>
                  <a:pt x="218" y="72"/>
                </a:cubicBezTo>
                <a:cubicBezTo>
                  <a:pt x="227" y="68"/>
                  <a:pt x="227" y="68"/>
                  <a:pt x="227" y="68"/>
                </a:cubicBezTo>
                <a:cubicBezTo>
                  <a:pt x="229" y="67"/>
                  <a:pt x="230" y="66"/>
                  <a:pt x="231" y="65"/>
                </a:cubicBezTo>
                <a:cubicBezTo>
                  <a:pt x="231" y="63"/>
                  <a:pt x="231" y="62"/>
                  <a:pt x="231" y="60"/>
                </a:cubicBezTo>
                <a:cubicBezTo>
                  <a:pt x="208" y="4"/>
                  <a:pt x="208" y="4"/>
                  <a:pt x="208" y="4"/>
                </a:cubicBezTo>
                <a:cubicBezTo>
                  <a:pt x="207" y="2"/>
                  <a:pt x="205" y="0"/>
                  <a:pt x="203" y="0"/>
                </a:cubicBezTo>
                <a:close/>
                <a:moveTo>
                  <a:pt x="0" y="77"/>
                </a:moveTo>
                <a:cubicBezTo>
                  <a:pt x="0" y="79"/>
                  <a:pt x="0" y="81"/>
                  <a:pt x="1" y="82"/>
                </a:cubicBezTo>
                <a:cubicBezTo>
                  <a:pt x="2" y="83"/>
                  <a:pt x="4" y="84"/>
                  <a:pt x="5" y="84"/>
                </a:cubicBezTo>
                <a:cubicBezTo>
                  <a:pt x="15" y="85"/>
                  <a:pt x="15" y="85"/>
                  <a:pt x="15" y="85"/>
                </a:cubicBezTo>
                <a:cubicBezTo>
                  <a:pt x="18" y="85"/>
                  <a:pt x="21" y="82"/>
                  <a:pt x="21" y="79"/>
                </a:cubicBezTo>
                <a:cubicBezTo>
                  <a:pt x="26" y="16"/>
                  <a:pt x="26" y="16"/>
                  <a:pt x="26" y="16"/>
                </a:cubicBezTo>
                <a:cubicBezTo>
                  <a:pt x="26" y="14"/>
                  <a:pt x="26" y="13"/>
                  <a:pt x="25" y="11"/>
                </a:cubicBezTo>
                <a:cubicBezTo>
                  <a:pt x="24" y="10"/>
                  <a:pt x="22" y="9"/>
                  <a:pt x="2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5" y="11"/>
                  <a:pt x="5" y="14"/>
                </a:cubicBezTo>
                <a:lnTo>
                  <a:pt x="0" y="77"/>
                </a:lnTo>
                <a:close/>
                <a:moveTo>
                  <a:pt x="95" y="134"/>
                </a:moveTo>
                <a:cubicBezTo>
                  <a:pt x="94" y="132"/>
                  <a:pt x="93" y="130"/>
                  <a:pt x="91" y="128"/>
                </a:cubicBezTo>
                <a:cubicBezTo>
                  <a:pt x="87" y="125"/>
                  <a:pt x="83" y="125"/>
                  <a:pt x="80" y="130"/>
                </a:cubicBezTo>
                <a:cubicBezTo>
                  <a:pt x="75" y="135"/>
                  <a:pt x="75" y="135"/>
                  <a:pt x="75" y="135"/>
                </a:cubicBezTo>
                <a:cubicBezTo>
                  <a:pt x="75" y="136"/>
                  <a:pt x="75" y="136"/>
                  <a:pt x="75" y="136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66" y="146"/>
                  <a:pt x="71" y="151"/>
                  <a:pt x="72" y="153"/>
                </a:cubicBezTo>
                <a:cubicBezTo>
                  <a:pt x="74" y="154"/>
                  <a:pt x="76" y="155"/>
                  <a:pt x="78" y="155"/>
                </a:cubicBezTo>
                <a:cubicBezTo>
                  <a:pt x="80" y="155"/>
                  <a:pt x="82" y="154"/>
                  <a:pt x="84" y="151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95" y="138"/>
                  <a:pt x="95" y="136"/>
                  <a:pt x="95" y="134"/>
                </a:cubicBezTo>
                <a:close/>
                <a:moveTo>
                  <a:pt x="50" y="130"/>
                </a:moveTo>
                <a:cubicBezTo>
                  <a:pt x="47" y="134"/>
                  <a:pt x="47" y="137"/>
                  <a:pt x="52" y="141"/>
                </a:cubicBezTo>
                <a:cubicBezTo>
                  <a:pt x="56" y="145"/>
                  <a:pt x="61" y="144"/>
                  <a:pt x="64" y="140"/>
                </a:cubicBezTo>
                <a:cubicBezTo>
                  <a:pt x="75" y="127"/>
                  <a:pt x="75" y="127"/>
                  <a:pt x="75" y="127"/>
                </a:cubicBezTo>
                <a:cubicBezTo>
                  <a:pt x="80" y="120"/>
                  <a:pt x="75" y="116"/>
                  <a:pt x="74" y="114"/>
                </a:cubicBezTo>
                <a:cubicBezTo>
                  <a:pt x="70" y="111"/>
                  <a:pt x="66" y="111"/>
                  <a:pt x="62" y="116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5" y="124"/>
                  <a:pt x="55" y="124"/>
                  <a:pt x="55" y="124"/>
                </a:cubicBezTo>
                <a:lnTo>
                  <a:pt x="50" y="130"/>
                </a:lnTo>
                <a:close/>
                <a:moveTo>
                  <a:pt x="34" y="114"/>
                </a:moveTo>
                <a:cubicBezTo>
                  <a:pt x="32" y="116"/>
                  <a:pt x="31" y="119"/>
                  <a:pt x="32" y="121"/>
                </a:cubicBezTo>
                <a:cubicBezTo>
                  <a:pt x="32" y="123"/>
                  <a:pt x="33" y="125"/>
                  <a:pt x="35" y="127"/>
                </a:cubicBezTo>
                <a:cubicBezTo>
                  <a:pt x="39" y="130"/>
                  <a:pt x="44" y="129"/>
                  <a:pt x="47" y="125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61" y="108"/>
                  <a:pt x="62" y="106"/>
                  <a:pt x="61" y="104"/>
                </a:cubicBezTo>
                <a:cubicBezTo>
                  <a:pt x="61" y="102"/>
                  <a:pt x="60" y="100"/>
                  <a:pt x="58" y="98"/>
                </a:cubicBezTo>
                <a:cubicBezTo>
                  <a:pt x="54" y="95"/>
                  <a:pt x="50" y="95"/>
                  <a:pt x="46" y="100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9" y="108"/>
                  <a:pt x="39" y="108"/>
                  <a:pt x="39" y="108"/>
                </a:cubicBezTo>
                <a:lnTo>
                  <a:pt x="34" y="114"/>
                </a:lnTo>
                <a:close/>
                <a:moveTo>
                  <a:pt x="31" y="109"/>
                </a:moveTo>
                <a:cubicBezTo>
                  <a:pt x="43" y="95"/>
                  <a:pt x="43" y="95"/>
                  <a:pt x="43" y="95"/>
                </a:cubicBezTo>
                <a:cubicBezTo>
                  <a:pt x="48" y="89"/>
                  <a:pt x="43" y="84"/>
                  <a:pt x="42" y="82"/>
                </a:cubicBezTo>
                <a:cubicBezTo>
                  <a:pt x="38" y="79"/>
                  <a:pt x="34" y="80"/>
                  <a:pt x="30" y="84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90"/>
                  <a:pt x="26" y="90"/>
                  <a:pt x="26" y="90"/>
                </a:cubicBezTo>
                <a:cubicBezTo>
                  <a:pt x="20" y="96"/>
                  <a:pt x="20" y="96"/>
                  <a:pt x="20" y="96"/>
                </a:cubicBezTo>
                <a:cubicBezTo>
                  <a:pt x="18" y="98"/>
                  <a:pt x="17" y="101"/>
                  <a:pt x="17" y="103"/>
                </a:cubicBezTo>
                <a:cubicBezTo>
                  <a:pt x="18" y="105"/>
                  <a:pt x="19" y="107"/>
                  <a:pt x="20" y="108"/>
                </a:cubicBezTo>
                <a:cubicBezTo>
                  <a:pt x="22" y="109"/>
                  <a:pt x="24" y="111"/>
                  <a:pt x="27" y="111"/>
                </a:cubicBezTo>
                <a:cubicBezTo>
                  <a:pt x="28" y="111"/>
                  <a:pt x="30" y="110"/>
                  <a:pt x="31" y="109"/>
                </a:cubicBezTo>
                <a:close/>
                <a:moveTo>
                  <a:pt x="175" y="97"/>
                </a:moveTo>
                <a:cubicBezTo>
                  <a:pt x="178" y="93"/>
                  <a:pt x="180" y="89"/>
                  <a:pt x="174" y="84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48" y="61"/>
                  <a:pt x="122" y="40"/>
                  <a:pt x="117" y="36"/>
                </a:cubicBezTo>
                <a:cubicBezTo>
                  <a:pt x="114" y="37"/>
                  <a:pt x="107" y="39"/>
                  <a:pt x="101" y="41"/>
                </a:cubicBezTo>
                <a:cubicBezTo>
                  <a:pt x="101" y="41"/>
                  <a:pt x="101" y="41"/>
                  <a:pt x="101" y="41"/>
                </a:cubicBezTo>
                <a:cubicBezTo>
                  <a:pt x="100" y="41"/>
                  <a:pt x="92" y="44"/>
                  <a:pt x="84" y="44"/>
                </a:cubicBezTo>
                <a:cubicBezTo>
                  <a:pt x="79" y="44"/>
                  <a:pt x="76" y="43"/>
                  <a:pt x="73" y="41"/>
                </a:cubicBezTo>
                <a:cubicBezTo>
                  <a:pt x="68" y="38"/>
                  <a:pt x="68" y="34"/>
                  <a:pt x="68" y="32"/>
                </a:cubicBezTo>
                <a:cubicBezTo>
                  <a:pt x="68" y="27"/>
                  <a:pt x="72" y="23"/>
                  <a:pt x="75" y="21"/>
                </a:cubicBezTo>
                <a:cubicBezTo>
                  <a:pt x="31" y="16"/>
                  <a:pt x="31" y="16"/>
                  <a:pt x="31" y="16"/>
                </a:cubicBezTo>
                <a:cubicBezTo>
                  <a:pt x="27" y="79"/>
                  <a:pt x="27" y="79"/>
                  <a:pt x="27" y="79"/>
                </a:cubicBezTo>
                <a:cubicBezTo>
                  <a:pt x="30" y="76"/>
                  <a:pt x="34" y="75"/>
                  <a:pt x="37" y="75"/>
                </a:cubicBezTo>
                <a:cubicBezTo>
                  <a:pt x="40" y="75"/>
                  <a:pt x="43" y="76"/>
                  <a:pt x="45" y="78"/>
                </a:cubicBezTo>
                <a:cubicBezTo>
                  <a:pt x="49" y="82"/>
                  <a:pt x="51" y="86"/>
                  <a:pt x="51" y="91"/>
                </a:cubicBezTo>
                <a:cubicBezTo>
                  <a:pt x="54" y="90"/>
                  <a:pt x="58" y="91"/>
                  <a:pt x="61" y="94"/>
                </a:cubicBezTo>
                <a:cubicBezTo>
                  <a:pt x="65" y="98"/>
                  <a:pt x="67" y="102"/>
                  <a:pt x="67" y="107"/>
                </a:cubicBezTo>
                <a:cubicBezTo>
                  <a:pt x="70" y="106"/>
                  <a:pt x="74" y="107"/>
                  <a:pt x="77" y="110"/>
                </a:cubicBezTo>
                <a:cubicBezTo>
                  <a:pt x="81" y="113"/>
                  <a:pt x="83" y="117"/>
                  <a:pt x="83" y="121"/>
                </a:cubicBezTo>
                <a:cubicBezTo>
                  <a:pt x="87" y="120"/>
                  <a:pt x="91" y="121"/>
                  <a:pt x="95" y="124"/>
                </a:cubicBezTo>
                <a:cubicBezTo>
                  <a:pt x="100" y="128"/>
                  <a:pt x="102" y="134"/>
                  <a:pt x="100" y="139"/>
                </a:cubicBezTo>
                <a:cubicBezTo>
                  <a:pt x="103" y="142"/>
                  <a:pt x="103" y="142"/>
                  <a:pt x="103" y="142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6" y="144"/>
                  <a:pt x="108" y="145"/>
                  <a:pt x="109" y="145"/>
                </a:cubicBezTo>
                <a:cubicBezTo>
                  <a:pt x="112" y="145"/>
                  <a:pt x="114" y="143"/>
                  <a:pt x="115" y="141"/>
                </a:cubicBezTo>
                <a:cubicBezTo>
                  <a:pt x="118" y="138"/>
                  <a:pt x="119" y="136"/>
                  <a:pt x="116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5" y="115"/>
                  <a:pt x="95" y="114"/>
                  <a:pt x="95" y="113"/>
                </a:cubicBezTo>
                <a:cubicBezTo>
                  <a:pt x="95" y="112"/>
                  <a:pt x="95" y="112"/>
                  <a:pt x="96" y="111"/>
                </a:cubicBezTo>
                <a:cubicBezTo>
                  <a:pt x="97" y="110"/>
                  <a:pt x="99" y="110"/>
                  <a:pt x="100" y="111"/>
                </a:cubicBezTo>
                <a:cubicBezTo>
                  <a:pt x="126" y="132"/>
                  <a:pt x="126" y="132"/>
                  <a:pt x="126" y="132"/>
                </a:cubicBezTo>
                <a:cubicBezTo>
                  <a:pt x="127" y="133"/>
                  <a:pt x="129" y="134"/>
                  <a:pt x="130" y="134"/>
                </a:cubicBezTo>
                <a:cubicBezTo>
                  <a:pt x="133" y="134"/>
                  <a:pt x="135" y="132"/>
                  <a:pt x="137" y="130"/>
                </a:cubicBezTo>
                <a:cubicBezTo>
                  <a:pt x="139" y="128"/>
                  <a:pt x="139" y="126"/>
                  <a:pt x="139" y="124"/>
                </a:cubicBezTo>
                <a:cubicBezTo>
                  <a:pt x="139" y="121"/>
                  <a:pt x="138" y="119"/>
                  <a:pt x="135" y="117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7" y="103"/>
                  <a:pt x="117" y="102"/>
                  <a:pt x="117" y="101"/>
                </a:cubicBezTo>
                <a:cubicBezTo>
                  <a:pt x="117" y="100"/>
                  <a:pt x="117" y="100"/>
                  <a:pt x="118" y="99"/>
                </a:cubicBezTo>
                <a:cubicBezTo>
                  <a:pt x="119" y="98"/>
                  <a:pt x="121" y="97"/>
                  <a:pt x="122" y="99"/>
                </a:cubicBezTo>
                <a:cubicBezTo>
                  <a:pt x="145" y="118"/>
                  <a:pt x="145" y="118"/>
                  <a:pt x="145" y="118"/>
                </a:cubicBezTo>
                <a:cubicBezTo>
                  <a:pt x="147" y="119"/>
                  <a:pt x="149" y="120"/>
                  <a:pt x="151" y="120"/>
                </a:cubicBezTo>
                <a:cubicBezTo>
                  <a:pt x="154" y="120"/>
                  <a:pt x="157" y="118"/>
                  <a:pt x="159" y="115"/>
                </a:cubicBezTo>
                <a:cubicBezTo>
                  <a:pt x="160" y="113"/>
                  <a:pt x="161" y="111"/>
                  <a:pt x="161" y="109"/>
                </a:cubicBezTo>
                <a:cubicBezTo>
                  <a:pt x="161" y="107"/>
                  <a:pt x="160" y="105"/>
                  <a:pt x="157" y="103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7" y="86"/>
                  <a:pt x="137" y="84"/>
                  <a:pt x="138" y="83"/>
                </a:cubicBezTo>
                <a:cubicBezTo>
                  <a:pt x="139" y="82"/>
                  <a:pt x="141" y="82"/>
                  <a:pt x="142" y="83"/>
                </a:cubicBezTo>
                <a:cubicBezTo>
                  <a:pt x="162" y="99"/>
                  <a:pt x="162" y="99"/>
                  <a:pt x="162" y="99"/>
                </a:cubicBezTo>
                <a:cubicBezTo>
                  <a:pt x="166" y="102"/>
                  <a:pt x="171" y="101"/>
                  <a:pt x="175" y="97"/>
                </a:cubicBezTo>
                <a:close/>
              </a:path>
            </a:pathLst>
          </a:custGeom>
          <a:solidFill>
            <a:srgbClr val="F7AB3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Google Shape;797;p30">
            <a:extLst>
              <a:ext uri="{FF2B5EF4-FFF2-40B4-BE49-F238E27FC236}">
                <a16:creationId xmlns:a16="http://schemas.microsoft.com/office/drawing/2014/main" id="{8B1708E6-FD21-FA31-1286-0D24C16C6265}"/>
              </a:ext>
            </a:extLst>
          </p:cNvPr>
          <p:cNvSpPr>
            <a:spLocks noGrp="1"/>
          </p:cNvSpPr>
          <p:nvPr/>
        </p:nvSpPr>
        <p:spPr>
          <a:xfrm>
            <a:off x="8298288" y="2262508"/>
            <a:ext cx="519755" cy="436815"/>
          </a:xfrm>
          <a:custGeom>
            <a:avLst/>
            <a:gdLst>
              <a:gd name="T0" fmla="*/ 2147483646 w 206"/>
              <a:gd name="T1" fmla="*/ 2147483646 h 173"/>
              <a:gd name="T2" fmla="*/ 2147483646 w 206"/>
              <a:gd name="T3" fmla="*/ 2147483646 h 173"/>
              <a:gd name="T4" fmla="*/ 2147483646 w 206"/>
              <a:gd name="T5" fmla="*/ 2147483646 h 173"/>
              <a:gd name="T6" fmla="*/ 2147483646 w 206"/>
              <a:gd name="T7" fmla="*/ 2147483646 h 173"/>
              <a:gd name="T8" fmla="*/ 2147483646 w 206"/>
              <a:gd name="T9" fmla="*/ 2147483646 h 173"/>
              <a:gd name="T10" fmla="*/ 2147483646 w 206"/>
              <a:gd name="T11" fmla="*/ 2147483646 h 173"/>
              <a:gd name="T12" fmla="*/ 2147483646 w 206"/>
              <a:gd name="T13" fmla="*/ 2147483646 h 173"/>
              <a:gd name="T14" fmla="*/ 2147483646 w 206"/>
              <a:gd name="T15" fmla="*/ 2147483646 h 173"/>
              <a:gd name="T16" fmla="*/ 2147483646 w 206"/>
              <a:gd name="T17" fmla="*/ 2147483646 h 173"/>
              <a:gd name="T18" fmla="*/ 2147483646 w 206"/>
              <a:gd name="T19" fmla="*/ 2147483646 h 173"/>
              <a:gd name="T20" fmla="*/ 2147483646 w 206"/>
              <a:gd name="T21" fmla="*/ 2147483646 h 173"/>
              <a:gd name="T22" fmla="*/ 2147483646 w 206"/>
              <a:gd name="T23" fmla="*/ 2147483646 h 173"/>
              <a:gd name="T24" fmla="*/ 2147483646 w 206"/>
              <a:gd name="T25" fmla="*/ 2147483646 h 173"/>
              <a:gd name="T26" fmla="*/ 2147483646 w 206"/>
              <a:gd name="T27" fmla="*/ 2147483646 h 173"/>
              <a:gd name="T28" fmla="*/ 2147483646 w 206"/>
              <a:gd name="T29" fmla="*/ 2147483646 h 173"/>
              <a:gd name="T30" fmla="*/ 2147483646 w 206"/>
              <a:gd name="T31" fmla="*/ 2147483646 h 173"/>
              <a:gd name="T32" fmla="*/ 2147483646 w 206"/>
              <a:gd name="T33" fmla="*/ 2147483646 h 173"/>
              <a:gd name="T34" fmla="*/ 2147483646 w 206"/>
              <a:gd name="T35" fmla="*/ 2147483646 h 173"/>
              <a:gd name="T36" fmla="*/ 2147483646 w 206"/>
              <a:gd name="T37" fmla="*/ 2147483646 h 173"/>
              <a:gd name="T38" fmla="*/ 2147483646 w 206"/>
              <a:gd name="T39" fmla="*/ 2147483646 h 173"/>
              <a:gd name="T40" fmla="*/ 2147483646 w 206"/>
              <a:gd name="T41" fmla="*/ 2147483646 h 173"/>
              <a:gd name="T42" fmla="*/ 2147483646 w 206"/>
              <a:gd name="T43" fmla="*/ 2147483646 h 173"/>
              <a:gd name="T44" fmla="*/ 2147483646 w 206"/>
              <a:gd name="T45" fmla="*/ 2147483646 h 173"/>
              <a:gd name="T46" fmla="*/ 2147483646 w 206"/>
              <a:gd name="T47" fmla="*/ 2147483646 h 173"/>
              <a:gd name="T48" fmla="*/ 2147483646 w 206"/>
              <a:gd name="T49" fmla="*/ 2147483646 h 173"/>
              <a:gd name="T50" fmla="*/ 2147483646 w 206"/>
              <a:gd name="T51" fmla="*/ 2147483646 h 173"/>
              <a:gd name="T52" fmla="*/ 2147483646 w 206"/>
              <a:gd name="T53" fmla="*/ 2147483646 h 173"/>
              <a:gd name="T54" fmla="*/ 2147483646 w 206"/>
              <a:gd name="T55" fmla="*/ 2147483646 h 173"/>
              <a:gd name="T56" fmla="*/ 2147483646 w 206"/>
              <a:gd name="T57" fmla="*/ 2147483646 h 173"/>
              <a:gd name="T58" fmla="*/ 2147483646 w 206"/>
              <a:gd name="T59" fmla="*/ 2147483646 h 173"/>
              <a:gd name="T60" fmla="*/ 2147483646 w 206"/>
              <a:gd name="T61" fmla="*/ 2147483646 h 173"/>
              <a:gd name="T62" fmla="*/ 2147483646 w 206"/>
              <a:gd name="T63" fmla="*/ 2147483646 h 173"/>
              <a:gd name="T64" fmla="*/ 2147483646 w 206"/>
              <a:gd name="T65" fmla="*/ 2147483646 h 173"/>
              <a:gd name="T66" fmla="*/ 2147483646 w 206"/>
              <a:gd name="T67" fmla="*/ 2147483646 h 173"/>
              <a:gd name="T68" fmla="*/ 2147483646 w 206"/>
              <a:gd name="T69" fmla="*/ 2147483646 h 173"/>
              <a:gd name="T70" fmla="*/ 2147483646 w 206"/>
              <a:gd name="T71" fmla="*/ 2147483646 h 173"/>
              <a:gd name="T72" fmla="*/ 2147483646 w 206"/>
              <a:gd name="T73" fmla="*/ 2147483646 h 173"/>
              <a:gd name="T74" fmla="*/ 2147483646 w 206"/>
              <a:gd name="T75" fmla="*/ 2147483646 h 173"/>
              <a:gd name="T76" fmla="*/ 2147483646 w 206"/>
              <a:gd name="T77" fmla="*/ 2147483646 h 173"/>
              <a:gd name="T78" fmla="*/ 2147483646 w 206"/>
              <a:gd name="T79" fmla="*/ 2147483646 h 173"/>
              <a:gd name="T80" fmla="*/ 2147483646 w 206"/>
              <a:gd name="T81" fmla="*/ 2147483646 h 173"/>
              <a:gd name="T82" fmla="*/ 2147483646 w 206"/>
              <a:gd name="T83" fmla="*/ 2147483646 h 173"/>
              <a:gd name="T84" fmla="*/ 2147483646 w 206"/>
              <a:gd name="T85" fmla="*/ 2147483646 h 173"/>
              <a:gd name="T86" fmla="*/ 2147483646 w 206"/>
              <a:gd name="T87" fmla="*/ 2147483646 h 173"/>
              <a:gd name="T88" fmla="*/ 2147483646 w 206"/>
              <a:gd name="T89" fmla="*/ 2147483646 h 173"/>
              <a:gd name="T90" fmla="*/ 2147483646 w 206"/>
              <a:gd name="T91" fmla="*/ 2147483646 h 173"/>
              <a:gd name="T92" fmla="*/ 2147483646 w 206"/>
              <a:gd name="T93" fmla="*/ 2147483646 h 173"/>
              <a:gd name="T94" fmla="*/ 2147483646 w 206"/>
              <a:gd name="T95" fmla="*/ 2147483646 h 173"/>
              <a:gd name="T96" fmla="*/ 2147483646 w 206"/>
              <a:gd name="T97" fmla="*/ 2147483646 h 173"/>
              <a:gd name="T98" fmla="*/ 2147483646 w 206"/>
              <a:gd name="T99" fmla="*/ 2147483646 h 173"/>
              <a:gd name="T100" fmla="*/ 2147483646 w 206"/>
              <a:gd name="T101" fmla="*/ 0 h 173"/>
              <a:gd name="T102" fmla="*/ 0 w 206"/>
              <a:gd name="T103" fmla="*/ 2147483646 h 173"/>
              <a:gd name="T104" fmla="*/ 2147483646 w 206"/>
              <a:gd name="T105" fmla="*/ 2147483646 h 173"/>
              <a:gd name="T106" fmla="*/ 2147483646 w 206"/>
              <a:gd name="T107" fmla="*/ 2147483646 h 173"/>
              <a:gd name="T108" fmla="*/ 2147483646 w 206"/>
              <a:gd name="T109" fmla="*/ 2147483646 h 173"/>
              <a:gd name="T110" fmla="*/ 2147483646 w 206"/>
              <a:gd name="T111" fmla="*/ 2147483646 h 173"/>
              <a:gd name="T112" fmla="*/ 2147483646 w 206"/>
              <a:gd name="T113" fmla="*/ 2147483646 h 173"/>
              <a:gd name="T114" fmla="*/ 2147483646 w 206"/>
              <a:gd name="T115" fmla="*/ 2147483646 h 173"/>
              <a:gd name="T116" fmla="*/ 2147483646 w 206"/>
              <a:gd name="T117" fmla="*/ 2147483646 h 1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06" h="173">
                <a:moveTo>
                  <a:pt x="27" y="141"/>
                </a:moveTo>
                <a:cubicBezTo>
                  <a:pt x="27" y="95"/>
                  <a:pt x="27" y="95"/>
                  <a:pt x="27" y="95"/>
                </a:cubicBezTo>
                <a:cubicBezTo>
                  <a:pt x="27" y="91"/>
                  <a:pt x="30" y="88"/>
                  <a:pt x="34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9" y="88"/>
                  <a:pt x="52" y="91"/>
                  <a:pt x="52" y="95"/>
                </a:cubicBezTo>
                <a:cubicBezTo>
                  <a:pt x="52" y="141"/>
                  <a:pt x="52" y="141"/>
                  <a:pt x="52" y="141"/>
                </a:cubicBezTo>
                <a:cubicBezTo>
                  <a:pt x="52" y="145"/>
                  <a:pt x="49" y="148"/>
                  <a:pt x="46" y="148"/>
                </a:cubicBezTo>
                <a:cubicBezTo>
                  <a:pt x="34" y="148"/>
                  <a:pt x="34" y="148"/>
                  <a:pt x="34" y="148"/>
                </a:cubicBezTo>
                <a:cubicBezTo>
                  <a:pt x="30" y="148"/>
                  <a:pt x="27" y="145"/>
                  <a:pt x="27" y="141"/>
                </a:cubicBezTo>
                <a:close/>
                <a:moveTo>
                  <a:pt x="75" y="71"/>
                </a:moveTo>
                <a:cubicBezTo>
                  <a:pt x="72" y="71"/>
                  <a:pt x="69" y="74"/>
                  <a:pt x="69" y="78"/>
                </a:cubicBezTo>
                <a:cubicBezTo>
                  <a:pt x="69" y="141"/>
                  <a:pt x="69" y="141"/>
                  <a:pt x="69" y="141"/>
                </a:cubicBezTo>
                <a:cubicBezTo>
                  <a:pt x="69" y="145"/>
                  <a:pt x="72" y="148"/>
                  <a:pt x="75" y="148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91" y="148"/>
                  <a:pt x="94" y="145"/>
                  <a:pt x="94" y="141"/>
                </a:cubicBezTo>
                <a:cubicBezTo>
                  <a:pt x="94" y="78"/>
                  <a:pt x="94" y="78"/>
                  <a:pt x="94" y="78"/>
                </a:cubicBezTo>
                <a:cubicBezTo>
                  <a:pt x="94" y="74"/>
                  <a:pt x="91" y="71"/>
                  <a:pt x="87" y="71"/>
                </a:cubicBezTo>
                <a:lnTo>
                  <a:pt x="75" y="71"/>
                </a:lnTo>
                <a:close/>
                <a:moveTo>
                  <a:pt x="117" y="57"/>
                </a:moveTo>
                <a:cubicBezTo>
                  <a:pt x="113" y="57"/>
                  <a:pt x="110" y="60"/>
                  <a:pt x="110" y="64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10" y="145"/>
                  <a:pt x="113" y="148"/>
                  <a:pt x="117" y="148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32" y="148"/>
                  <a:pt x="135" y="145"/>
                  <a:pt x="135" y="141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5" y="60"/>
                  <a:pt x="132" y="57"/>
                  <a:pt x="128" y="57"/>
                </a:cubicBezTo>
                <a:lnTo>
                  <a:pt x="117" y="57"/>
                </a:lnTo>
                <a:close/>
                <a:moveTo>
                  <a:pt x="158" y="42"/>
                </a:moveTo>
                <a:cubicBezTo>
                  <a:pt x="154" y="42"/>
                  <a:pt x="151" y="45"/>
                  <a:pt x="151" y="49"/>
                </a:cubicBezTo>
                <a:cubicBezTo>
                  <a:pt x="151" y="141"/>
                  <a:pt x="151" y="141"/>
                  <a:pt x="151" y="141"/>
                </a:cubicBezTo>
                <a:cubicBezTo>
                  <a:pt x="151" y="145"/>
                  <a:pt x="154" y="148"/>
                  <a:pt x="158" y="148"/>
                </a:cubicBezTo>
                <a:cubicBezTo>
                  <a:pt x="170" y="148"/>
                  <a:pt x="170" y="148"/>
                  <a:pt x="170" y="148"/>
                </a:cubicBezTo>
                <a:cubicBezTo>
                  <a:pt x="173" y="148"/>
                  <a:pt x="176" y="145"/>
                  <a:pt x="176" y="141"/>
                </a:cubicBezTo>
                <a:cubicBezTo>
                  <a:pt x="176" y="49"/>
                  <a:pt x="176" y="49"/>
                  <a:pt x="176" y="49"/>
                </a:cubicBezTo>
                <a:cubicBezTo>
                  <a:pt x="176" y="45"/>
                  <a:pt x="173" y="42"/>
                  <a:pt x="170" y="42"/>
                </a:cubicBezTo>
                <a:lnTo>
                  <a:pt x="158" y="42"/>
                </a:lnTo>
                <a:close/>
                <a:moveTo>
                  <a:pt x="31" y="70"/>
                </a:moveTo>
                <a:cubicBezTo>
                  <a:pt x="75" y="62"/>
                  <a:pt x="116" y="46"/>
                  <a:pt x="153" y="24"/>
                </a:cubicBezTo>
                <a:cubicBezTo>
                  <a:pt x="157" y="30"/>
                  <a:pt x="157" y="30"/>
                  <a:pt x="157" y="30"/>
                </a:cubicBezTo>
                <a:cubicBezTo>
                  <a:pt x="170" y="9"/>
                  <a:pt x="170" y="9"/>
                  <a:pt x="170" y="9"/>
                </a:cubicBezTo>
                <a:cubicBezTo>
                  <a:pt x="145" y="8"/>
                  <a:pt x="145" y="8"/>
                  <a:pt x="145" y="8"/>
                </a:cubicBezTo>
                <a:cubicBezTo>
                  <a:pt x="149" y="15"/>
                  <a:pt x="149" y="15"/>
                  <a:pt x="149" y="15"/>
                </a:cubicBezTo>
                <a:cubicBezTo>
                  <a:pt x="113" y="37"/>
                  <a:pt x="72" y="53"/>
                  <a:pt x="29" y="61"/>
                </a:cubicBezTo>
                <a:lnTo>
                  <a:pt x="31" y="70"/>
                </a:lnTo>
                <a:close/>
                <a:moveTo>
                  <a:pt x="206" y="161"/>
                </a:moveTo>
                <a:cubicBezTo>
                  <a:pt x="185" y="149"/>
                  <a:pt x="185" y="149"/>
                  <a:pt x="185" y="149"/>
                </a:cubicBezTo>
                <a:cubicBezTo>
                  <a:pt x="185" y="157"/>
                  <a:pt x="185" y="157"/>
                  <a:pt x="185" y="157"/>
                </a:cubicBezTo>
                <a:cubicBezTo>
                  <a:pt x="16" y="157"/>
                  <a:pt x="16" y="157"/>
                  <a:pt x="16" y="157"/>
                </a:cubicBezTo>
                <a:cubicBezTo>
                  <a:pt x="16" y="21"/>
                  <a:pt x="16" y="21"/>
                  <a:pt x="16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21"/>
                  <a:pt x="0" y="21"/>
                  <a:pt x="0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157"/>
                  <a:pt x="7" y="157"/>
                  <a:pt x="7" y="157"/>
                </a:cubicBezTo>
                <a:cubicBezTo>
                  <a:pt x="7" y="161"/>
                  <a:pt x="7" y="161"/>
                  <a:pt x="7" y="161"/>
                </a:cubicBezTo>
                <a:cubicBezTo>
                  <a:pt x="7" y="166"/>
                  <a:pt x="7" y="166"/>
                  <a:pt x="7" y="166"/>
                </a:cubicBezTo>
                <a:cubicBezTo>
                  <a:pt x="185" y="166"/>
                  <a:pt x="185" y="166"/>
                  <a:pt x="185" y="166"/>
                </a:cubicBezTo>
                <a:cubicBezTo>
                  <a:pt x="185" y="173"/>
                  <a:pt x="185" y="173"/>
                  <a:pt x="185" y="173"/>
                </a:cubicBezTo>
                <a:lnTo>
                  <a:pt x="206" y="161"/>
                </a:lnTo>
                <a:close/>
              </a:path>
            </a:pathLst>
          </a:custGeom>
          <a:solidFill>
            <a:srgbClr val="2FA4A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798;p30">
            <a:extLst>
              <a:ext uri="{FF2B5EF4-FFF2-40B4-BE49-F238E27FC236}">
                <a16:creationId xmlns:a16="http://schemas.microsoft.com/office/drawing/2014/main" id="{E8E98819-B903-48E7-58FF-64004E3E4526}"/>
              </a:ext>
            </a:extLst>
          </p:cNvPr>
          <p:cNvSpPr>
            <a:spLocks noGrp="1"/>
          </p:cNvSpPr>
          <p:nvPr/>
        </p:nvSpPr>
        <p:spPr>
          <a:xfrm>
            <a:off x="6672790" y="5049538"/>
            <a:ext cx="726551" cy="378204"/>
          </a:xfrm>
          <a:custGeom>
            <a:avLst/>
            <a:gdLst>
              <a:gd name="T0" fmla="*/ 2147483646 w 288"/>
              <a:gd name="T1" fmla="*/ 2147483646 h 150"/>
              <a:gd name="T2" fmla="*/ 2147483646 w 288"/>
              <a:gd name="T3" fmla="*/ 2147483646 h 150"/>
              <a:gd name="T4" fmla="*/ 2147483646 w 288"/>
              <a:gd name="T5" fmla="*/ 2147483646 h 150"/>
              <a:gd name="T6" fmla="*/ 2147483646 w 288"/>
              <a:gd name="T7" fmla="*/ 2147483646 h 150"/>
              <a:gd name="T8" fmla="*/ 2147483646 w 288"/>
              <a:gd name="T9" fmla="*/ 2147483646 h 150"/>
              <a:gd name="T10" fmla="*/ 2147483646 w 288"/>
              <a:gd name="T11" fmla="*/ 2147483646 h 150"/>
              <a:gd name="T12" fmla="*/ 2147483646 w 288"/>
              <a:gd name="T13" fmla="*/ 2147483646 h 150"/>
              <a:gd name="T14" fmla="*/ 2147483646 w 288"/>
              <a:gd name="T15" fmla="*/ 2147483646 h 150"/>
              <a:gd name="T16" fmla="*/ 2147483646 w 288"/>
              <a:gd name="T17" fmla="*/ 2147483646 h 150"/>
              <a:gd name="T18" fmla="*/ 2147483646 w 288"/>
              <a:gd name="T19" fmla="*/ 2147483646 h 150"/>
              <a:gd name="T20" fmla="*/ 2147483646 w 288"/>
              <a:gd name="T21" fmla="*/ 2147483646 h 150"/>
              <a:gd name="T22" fmla="*/ 2147483646 w 288"/>
              <a:gd name="T23" fmla="*/ 0 h 150"/>
              <a:gd name="T24" fmla="*/ 2147483646 w 288"/>
              <a:gd name="T25" fmla="*/ 2147483646 h 150"/>
              <a:gd name="T26" fmla="*/ 2147483646 w 288"/>
              <a:gd name="T27" fmla="*/ 2147483646 h 150"/>
              <a:gd name="T28" fmla="*/ 2147483646 w 288"/>
              <a:gd name="T29" fmla="*/ 2147483646 h 150"/>
              <a:gd name="T30" fmla="*/ 2147483646 w 288"/>
              <a:gd name="T31" fmla="*/ 2147483646 h 150"/>
              <a:gd name="T32" fmla="*/ 2147483646 w 288"/>
              <a:gd name="T33" fmla="*/ 2147483646 h 150"/>
              <a:gd name="T34" fmla="*/ 2147483646 w 288"/>
              <a:gd name="T35" fmla="*/ 2147483646 h 150"/>
              <a:gd name="T36" fmla="*/ 2147483646 w 288"/>
              <a:gd name="T37" fmla="*/ 2147483646 h 150"/>
              <a:gd name="T38" fmla="*/ 2147483646 w 288"/>
              <a:gd name="T39" fmla="*/ 2147483646 h 150"/>
              <a:gd name="T40" fmla="*/ 2147483646 w 288"/>
              <a:gd name="T41" fmla="*/ 2147483646 h 150"/>
              <a:gd name="T42" fmla="*/ 2147483646 w 288"/>
              <a:gd name="T43" fmla="*/ 2147483646 h 150"/>
              <a:gd name="T44" fmla="*/ 2147483646 w 288"/>
              <a:gd name="T45" fmla="*/ 2147483646 h 150"/>
              <a:gd name="T46" fmla="*/ 2147483646 w 288"/>
              <a:gd name="T47" fmla="*/ 2147483646 h 150"/>
              <a:gd name="T48" fmla="*/ 2147483646 w 288"/>
              <a:gd name="T49" fmla="*/ 2147483646 h 150"/>
              <a:gd name="T50" fmla="*/ 2147483646 w 288"/>
              <a:gd name="T51" fmla="*/ 2147483646 h 150"/>
              <a:gd name="T52" fmla="*/ 2147483646 w 288"/>
              <a:gd name="T53" fmla="*/ 2147483646 h 150"/>
              <a:gd name="T54" fmla="*/ 2147483646 w 288"/>
              <a:gd name="T55" fmla="*/ 2147483646 h 150"/>
              <a:gd name="T56" fmla="*/ 2147483646 w 288"/>
              <a:gd name="T57" fmla="*/ 2147483646 h 150"/>
              <a:gd name="T58" fmla="*/ 2147483646 w 288"/>
              <a:gd name="T59" fmla="*/ 2147483646 h 150"/>
              <a:gd name="T60" fmla="*/ 2147483646 w 288"/>
              <a:gd name="T61" fmla="*/ 2147483646 h 150"/>
              <a:gd name="T62" fmla="*/ 2147483646 w 288"/>
              <a:gd name="T63" fmla="*/ 2147483646 h 150"/>
              <a:gd name="T64" fmla="*/ 2147483646 w 288"/>
              <a:gd name="T65" fmla="*/ 2147483646 h 150"/>
              <a:gd name="T66" fmla="*/ 2147483646 w 288"/>
              <a:gd name="T67" fmla="*/ 2147483646 h 150"/>
              <a:gd name="T68" fmla="*/ 2147483646 w 288"/>
              <a:gd name="T69" fmla="*/ 2147483646 h 150"/>
              <a:gd name="T70" fmla="*/ 2147483646 w 288"/>
              <a:gd name="T71" fmla="*/ 2147483646 h 150"/>
              <a:gd name="T72" fmla="*/ 2147483646 w 288"/>
              <a:gd name="T73" fmla="*/ 2147483646 h 150"/>
              <a:gd name="T74" fmla="*/ 2147483646 w 288"/>
              <a:gd name="T75" fmla="*/ 2147483646 h 150"/>
              <a:gd name="T76" fmla="*/ 2147483646 w 288"/>
              <a:gd name="T77" fmla="*/ 2147483646 h 150"/>
              <a:gd name="T78" fmla="*/ 2147483646 w 288"/>
              <a:gd name="T79" fmla="*/ 2147483646 h 150"/>
              <a:gd name="T80" fmla="*/ 2147483646 w 288"/>
              <a:gd name="T81" fmla="*/ 2147483646 h 150"/>
              <a:gd name="T82" fmla="*/ 2147483646 w 288"/>
              <a:gd name="T83" fmla="*/ 2147483646 h 150"/>
              <a:gd name="T84" fmla="*/ 2147483646 w 288"/>
              <a:gd name="T85" fmla="*/ 2147483646 h 150"/>
              <a:gd name="T86" fmla="*/ 2147483646 w 288"/>
              <a:gd name="T87" fmla="*/ 2147483646 h 150"/>
              <a:gd name="T88" fmla="*/ 2147483646 w 288"/>
              <a:gd name="T89" fmla="*/ 2147483646 h 150"/>
              <a:gd name="T90" fmla="*/ 2147483646 w 288"/>
              <a:gd name="T91" fmla="*/ 2147483646 h 150"/>
              <a:gd name="T92" fmla="*/ 2147483646 w 288"/>
              <a:gd name="T93" fmla="*/ 2147483646 h 150"/>
              <a:gd name="T94" fmla="*/ 2147483646 w 288"/>
              <a:gd name="T95" fmla="*/ 2147483646 h 150"/>
              <a:gd name="T96" fmla="*/ 2147483646 w 288"/>
              <a:gd name="T97" fmla="*/ 2147483646 h 150"/>
              <a:gd name="T98" fmla="*/ 2147483646 w 288"/>
              <a:gd name="T99" fmla="*/ 2147483646 h 150"/>
              <a:gd name="T100" fmla="*/ 2147483646 w 288"/>
              <a:gd name="T101" fmla="*/ 2147483646 h 150"/>
              <a:gd name="T102" fmla="*/ 2147483646 w 288"/>
              <a:gd name="T103" fmla="*/ 2147483646 h 150"/>
              <a:gd name="T104" fmla="*/ 2147483646 w 288"/>
              <a:gd name="T105" fmla="*/ 2147483646 h 150"/>
              <a:gd name="T106" fmla="*/ 2147483646 w 288"/>
              <a:gd name="T107" fmla="*/ 2147483646 h 150"/>
              <a:gd name="T108" fmla="*/ 2147483646 w 288"/>
              <a:gd name="T109" fmla="*/ 2147483646 h 150"/>
              <a:gd name="T110" fmla="*/ 2147483646 w 288"/>
              <a:gd name="T111" fmla="*/ 2147483646 h 150"/>
              <a:gd name="T112" fmla="*/ 2147483646 w 288"/>
              <a:gd name="T113" fmla="*/ 2147483646 h 150"/>
              <a:gd name="T114" fmla="*/ 2147483646 w 288"/>
              <a:gd name="T115" fmla="*/ 2147483646 h 150"/>
              <a:gd name="T116" fmla="*/ 2147483646 w 288"/>
              <a:gd name="T117" fmla="*/ 2147483646 h 1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88" h="150">
                <a:moveTo>
                  <a:pt x="208" y="141"/>
                </a:moveTo>
                <a:cubicBezTo>
                  <a:pt x="204" y="143"/>
                  <a:pt x="200" y="145"/>
                  <a:pt x="195" y="146"/>
                </a:cubicBezTo>
                <a:cubicBezTo>
                  <a:pt x="181" y="149"/>
                  <a:pt x="166" y="150"/>
                  <a:pt x="148" y="150"/>
                </a:cubicBezTo>
                <a:cubicBezTo>
                  <a:pt x="129" y="150"/>
                  <a:pt x="115" y="149"/>
                  <a:pt x="100" y="146"/>
                </a:cubicBezTo>
                <a:cubicBezTo>
                  <a:pt x="96" y="145"/>
                  <a:pt x="91" y="143"/>
                  <a:pt x="87" y="141"/>
                </a:cubicBezTo>
                <a:cubicBezTo>
                  <a:pt x="75" y="135"/>
                  <a:pt x="75" y="125"/>
                  <a:pt x="82" y="118"/>
                </a:cubicBezTo>
                <a:cubicBezTo>
                  <a:pt x="90" y="111"/>
                  <a:pt x="99" y="105"/>
                  <a:pt x="109" y="101"/>
                </a:cubicBezTo>
                <a:cubicBezTo>
                  <a:pt x="113" y="99"/>
                  <a:pt x="117" y="97"/>
                  <a:pt x="122" y="95"/>
                </a:cubicBezTo>
                <a:cubicBezTo>
                  <a:pt x="130" y="92"/>
                  <a:pt x="133" y="84"/>
                  <a:pt x="126" y="77"/>
                </a:cubicBezTo>
                <a:cubicBezTo>
                  <a:pt x="114" y="65"/>
                  <a:pt x="109" y="50"/>
                  <a:pt x="110" y="33"/>
                </a:cubicBezTo>
                <a:cubicBezTo>
                  <a:pt x="110" y="15"/>
                  <a:pt x="121" y="5"/>
                  <a:pt x="137" y="1"/>
                </a:cubicBezTo>
                <a:cubicBezTo>
                  <a:pt x="141" y="0"/>
                  <a:pt x="144" y="0"/>
                  <a:pt x="148" y="0"/>
                </a:cubicBezTo>
                <a:cubicBezTo>
                  <a:pt x="151" y="0"/>
                  <a:pt x="155" y="0"/>
                  <a:pt x="158" y="1"/>
                </a:cubicBezTo>
                <a:cubicBezTo>
                  <a:pt x="175" y="5"/>
                  <a:pt x="185" y="15"/>
                  <a:pt x="186" y="33"/>
                </a:cubicBezTo>
                <a:cubicBezTo>
                  <a:pt x="186" y="50"/>
                  <a:pt x="182" y="65"/>
                  <a:pt x="169" y="77"/>
                </a:cubicBezTo>
                <a:cubicBezTo>
                  <a:pt x="163" y="84"/>
                  <a:pt x="165" y="92"/>
                  <a:pt x="174" y="95"/>
                </a:cubicBezTo>
                <a:cubicBezTo>
                  <a:pt x="178" y="97"/>
                  <a:pt x="183" y="99"/>
                  <a:pt x="187" y="101"/>
                </a:cubicBezTo>
                <a:cubicBezTo>
                  <a:pt x="197" y="105"/>
                  <a:pt x="206" y="111"/>
                  <a:pt x="214" y="118"/>
                </a:cubicBezTo>
                <a:cubicBezTo>
                  <a:pt x="218" y="123"/>
                  <a:pt x="221" y="135"/>
                  <a:pt x="208" y="141"/>
                </a:cubicBezTo>
                <a:close/>
                <a:moveTo>
                  <a:pt x="284" y="128"/>
                </a:moveTo>
                <a:cubicBezTo>
                  <a:pt x="278" y="123"/>
                  <a:pt x="272" y="119"/>
                  <a:pt x="265" y="116"/>
                </a:cubicBezTo>
                <a:cubicBezTo>
                  <a:pt x="262" y="114"/>
                  <a:pt x="259" y="113"/>
                  <a:pt x="256" y="112"/>
                </a:cubicBezTo>
                <a:cubicBezTo>
                  <a:pt x="250" y="110"/>
                  <a:pt x="248" y="104"/>
                  <a:pt x="253" y="100"/>
                </a:cubicBezTo>
                <a:cubicBezTo>
                  <a:pt x="261" y="91"/>
                  <a:pt x="265" y="80"/>
                  <a:pt x="264" y="68"/>
                </a:cubicBezTo>
                <a:cubicBezTo>
                  <a:pt x="264" y="56"/>
                  <a:pt x="257" y="49"/>
                  <a:pt x="245" y="47"/>
                </a:cubicBezTo>
                <a:cubicBezTo>
                  <a:pt x="243" y="46"/>
                  <a:pt x="240" y="46"/>
                  <a:pt x="238" y="46"/>
                </a:cubicBezTo>
                <a:cubicBezTo>
                  <a:pt x="236" y="46"/>
                  <a:pt x="233" y="46"/>
                  <a:pt x="231" y="47"/>
                </a:cubicBezTo>
                <a:cubicBezTo>
                  <a:pt x="219" y="49"/>
                  <a:pt x="212" y="56"/>
                  <a:pt x="211" y="68"/>
                </a:cubicBezTo>
                <a:cubicBezTo>
                  <a:pt x="211" y="80"/>
                  <a:pt x="214" y="91"/>
                  <a:pt x="223" y="100"/>
                </a:cubicBezTo>
                <a:cubicBezTo>
                  <a:pt x="227" y="104"/>
                  <a:pt x="226" y="110"/>
                  <a:pt x="220" y="112"/>
                </a:cubicBezTo>
                <a:cubicBezTo>
                  <a:pt x="220" y="112"/>
                  <a:pt x="219" y="112"/>
                  <a:pt x="219" y="112"/>
                </a:cubicBezTo>
                <a:cubicBezTo>
                  <a:pt x="220" y="113"/>
                  <a:pt x="221" y="114"/>
                  <a:pt x="222" y="115"/>
                </a:cubicBezTo>
                <a:cubicBezTo>
                  <a:pt x="226" y="119"/>
                  <a:pt x="228" y="125"/>
                  <a:pt x="227" y="131"/>
                </a:cubicBezTo>
                <a:cubicBezTo>
                  <a:pt x="226" y="138"/>
                  <a:pt x="221" y="143"/>
                  <a:pt x="215" y="146"/>
                </a:cubicBezTo>
                <a:cubicBezTo>
                  <a:pt x="213" y="147"/>
                  <a:pt x="211" y="147"/>
                  <a:pt x="210" y="148"/>
                </a:cubicBezTo>
                <a:cubicBezTo>
                  <a:pt x="218" y="150"/>
                  <a:pt x="227" y="150"/>
                  <a:pt x="238" y="150"/>
                </a:cubicBezTo>
                <a:cubicBezTo>
                  <a:pt x="251" y="150"/>
                  <a:pt x="261" y="149"/>
                  <a:pt x="271" y="147"/>
                </a:cubicBezTo>
                <a:cubicBezTo>
                  <a:pt x="274" y="146"/>
                  <a:pt x="277" y="145"/>
                  <a:pt x="280" y="144"/>
                </a:cubicBezTo>
                <a:cubicBezTo>
                  <a:pt x="288" y="140"/>
                  <a:pt x="287" y="131"/>
                  <a:pt x="284" y="128"/>
                </a:cubicBezTo>
                <a:close/>
                <a:moveTo>
                  <a:pt x="68" y="131"/>
                </a:moveTo>
                <a:cubicBezTo>
                  <a:pt x="67" y="125"/>
                  <a:pt x="69" y="120"/>
                  <a:pt x="74" y="115"/>
                </a:cubicBezTo>
                <a:cubicBezTo>
                  <a:pt x="76" y="113"/>
                  <a:pt x="78" y="111"/>
                  <a:pt x="80" y="109"/>
                </a:cubicBezTo>
                <a:cubicBezTo>
                  <a:pt x="78" y="109"/>
                  <a:pt x="77" y="108"/>
                  <a:pt x="76" y="108"/>
                </a:cubicBezTo>
                <a:cubicBezTo>
                  <a:pt x="70" y="105"/>
                  <a:pt x="68" y="99"/>
                  <a:pt x="73" y="94"/>
                </a:cubicBezTo>
                <a:cubicBezTo>
                  <a:pt x="82" y="85"/>
                  <a:pt x="86" y="73"/>
                  <a:pt x="85" y="60"/>
                </a:cubicBezTo>
                <a:cubicBezTo>
                  <a:pt x="85" y="46"/>
                  <a:pt x="77" y="39"/>
                  <a:pt x="64" y="35"/>
                </a:cubicBezTo>
                <a:cubicBezTo>
                  <a:pt x="61" y="35"/>
                  <a:pt x="59" y="34"/>
                  <a:pt x="56" y="34"/>
                </a:cubicBezTo>
                <a:cubicBezTo>
                  <a:pt x="53" y="34"/>
                  <a:pt x="51" y="35"/>
                  <a:pt x="48" y="35"/>
                </a:cubicBezTo>
                <a:cubicBezTo>
                  <a:pt x="35" y="39"/>
                  <a:pt x="27" y="46"/>
                  <a:pt x="27" y="60"/>
                </a:cubicBezTo>
                <a:cubicBezTo>
                  <a:pt x="26" y="73"/>
                  <a:pt x="30" y="84"/>
                  <a:pt x="40" y="94"/>
                </a:cubicBezTo>
                <a:cubicBezTo>
                  <a:pt x="44" y="99"/>
                  <a:pt x="43" y="105"/>
                  <a:pt x="36" y="108"/>
                </a:cubicBezTo>
                <a:cubicBezTo>
                  <a:pt x="33" y="109"/>
                  <a:pt x="29" y="111"/>
                  <a:pt x="26" y="112"/>
                </a:cubicBezTo>
                <a:cubicBezTo>
                  <a:pt x="18" y="116"/>
                  <a:pt x="11" y="120"/>
                  <a:pt x="5" y="126"/>
                </a:cubicBezTo>
                <a:cubicBezTo>
                  <a:pt x="0" y="131"/>
                  <a:pt x="0" y="139"/>
                  <a:pt x="10" y="143"/>
                </a:cubicBezTo>
                <a:cubicBezTo>
                  <a:pt x="13" y="145"/>
                  <a:pt x="16" y="146"/>
                  <a:pt x="20" y="147"/>
                </a:cubicBezTo>
                <a:cubicBezTo>
                  <a:pt x="31" y="149"/>
                  <a:pt x="42" y="150"/>
                  <a:pt x="56" y="150"/>
                </a:cubicBezTo>
                <a:cubicBezTo>
                  <a:pt x="67" y="150"/>
                  <a:pt x="77" y="150"/>
                  <a:pt x="86" y="148"/>
                </a:cubicBezTo>
                <a:cubicBezTo>
                  <a:pt x="84" y="147"/>
                  <a:pt x="82" y="147"/>
                  <a:pt x="81" y="146"/>
                </a:cubicBezTo>
                <a:cubicBezTo>
                  <a:pt x="73" y="142"/>
                  <a:pt x="69" y="137"/>
                  <a:pt x="68" y="131"/>
                </a:cubicBezTo>
                <a:close/>
              </a:path>
            </a:pathLst>
          </a:custGeom>
          <a:solidFill>
            <a:srgbClr val="215F9A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Google Shape;799;p30">
            <a:extLst>
              <a:ext uri="{FF2B5EF4-FFF2-40B4-BE49-F238E27FC236}">
                <a16:creationId xmlns:a16="http://schemas.microsoft.com/office/drawing/2014/main" id="{A7C8C99C-3FD4-DAD8-74DE-5B42801D112F}"/>
              </a:ext>
            </a:extLst>
          </p:cNvPr>
          <p:cNvSpPr>
            <a:spLocks noGrp="1"/>
          </p:cNvSpPr>
          <p:nvPr/>
        </p:nvSpPr>
        <p:spPr>
          <a:xfrm>
            <a:off x="878671" y="5005304"/>
            <a:ext cx="466673" cy="466673"/>
          </a:xfrm>
          <a:custGeom>
            <a:avLst/>
            <a:gdLst>
              <a:gd name="T0" fmla="*/ 2147483646 w 185"/>
              <a:gd name="T1" fmla="*/ 2147483646 h 185"/>
              <a:gd name="T2" fmla="*/ 2147483646 w 185"/>
              <a:gd name="T3" fmla="*/ 2147483646 h 185"/>
              <a:gd name="T4" fmla="*/ 2147483646 w 185"/>
              <a:gd name="T5" fmla="*/ 2147483646 h 185"/>
              <a:gd name="T6" fmla="*/ 0 w 185"/>
              <a:gd name="T7" fmla="*/ 2147483646 h 185"/>
              <a:gd name="T8" fmla="*/ 2147483646 w 185"/>
              <a:gd name="T9" fmla="*/ 2147483646 h 185"/>
              <a:gd name="T10" fmla="*/ 2147483646 w 185"/>
              <a:gd name="T11" fmla="*/ 2147483646 h 185"/>
              <a:gd name="T12" fmla="*/ 2147483646 w 185"/>
              <a:gd name="T13" fmla="*/ 0 h 185"/>
              <a:gd name="T14" fmla="*/ 2147483646 w 185"/>
              <a:gd name="T15" fmla="*/ 2147483646 h 185"/>
              <a:gd name="T16" fmla="*/ 2147483646 w 185"/>
              <a:gd name="T17" fmla="*/ 2147483646 h 185"/>
              <a:gd name="T18" fmla="*/ 2147483646 w 185"/>
              <a:gd name="T19" fmla="*/ 0 h 18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185" h="185">
                <a:moveTo>
                  <a:pt x="87" y="98"/>
                </a:moveTo>
                <a:cubicBezTo>
                  <a:pt x="174" y="98"/>
                  <a:pt x="174" y="98"/>
                  <a:pt x="174" y="98"/>
                </a:cubicBezTo>
                <a:cubicBezTo>
                  <a:pt x="174" y="146"/>
                  <a:pt x="135" y="185"/>
                  <a:pt x="87" y="185"/>
                </a:cubicBezTo>
                <a:cubicBezTo>
                  <a:pt x="39" y="185"/>
                  <a:pt x="0" y="146"/>
                  <a:pt x="0" y="98"/>
                </a:cubicBezTo>
                <a:cubicBezTo>
                  <a:pt x="0" y="50"/>
                  <a:pt x="39" y="11"/>
                  <a:pt x="87" y="11"/>
                </a:cubicBezTo>
                <a:lnTo>
                  <a:pt x="87" y="98"/>
                </a:lnTo>
                <a:close/>
                <a:moveTo>
                  <a:pt x="98" y="0"/>
                </a:moveTo>
                <a:cubicBezTo>
                  <a:pt x="98" y="87"/>
                  <a:pt x="98" y="87"/>
                  <a:pt x="98" y="87"/>
                </a:cubicBezTo>
                <a:cubicBezTo>
                  <a:pt x="185" y="87"/>
                  <a:pt x="185" y="87"/>
                  <a:pt x="185" y="87"/>
                </a:cubicBezTo>
                <a:cubicBezTo>
                  <a:pt x="185" y="39"/>
                  <a:pt x="146" y="0"/>
                  <a:pt x="98" y="0"/>
                </a:cubicBezTo>
                <a:close/>
              </a:path>
            </a:pathLst>
          </a:custGeom>
          <a:solidFill>
            <a:srgbClr val="25828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" name="Google Shape;800;p30">
            <a:extLst>
              <a:ext uri="{FF2B5EF4-FFF2-40B4-BE49-F238E27FC236}">
                <a16:creationId xmlns:a16="http://schemas.microsoft.com/office/drawing/2014/main" id="{0EDCA79F-4CCB-8609-F5DC-00AD149A4C73}"/>
              </a:ext>
            </a:extLst>
          </p:cNvPr>
          <p:cNvSpPr>
            <a:spLocks noGrp="1"/>
          </p:cNvSpPr>
          <p:nvPr/>
        </p:nvSpPr>
        <p:spPr>
          <a:xfrm>
            <a:off x="1691420" y="3582207"/>
            <a:ext cx="466673" cy="555142"/>
          </a:xfrm>
          <a:custGeom>
            <a:avLst/>
            <a:gdLst>
              <a:gd name="T0" fmla="*/ 2147483646 w 185"/>
              <a:gd name="T1" fmla="*/ 2147483646 h 220"/>
              <a:gd name="T2" fmla="*/ 2147483646 w 185"/>
              <a:gd name="T3" fmla="*/ 2147483646 h 220"/>
              <a:gd name="T4" fmla="*/ 2147483646 w 185"/>
              <a:gd name="T5" fmla="*/ 2147483646 h 220"/>
              <a:gd name="T6" fmla="*/ 2147483646 w 185"/>
              <a:gd name="T7" fmla="*/ 2147483646 h 220"/>
              <a:gd name="T8" fmla="*/ 2147483646 w 185"/>
              <a:gd name="T9" fmla="*/ 2147483646 h 220"/>
              <a:gd name="T10" fmla="*/ 2147483646 w 185"/>
              <a:gd name="T11" fmla="*/ 2147483646 h 220"/>
              <a:gd name="T12" fmla="*/ 2147483646 w 185"/>
              <a:gd name="T13" fmla="*/ 2147483646 h 220"/>
              <a:gd name="T14" fmla="*/ 2147483646 w 185"/>
              <a:gd name="T15" fmla="*/ 2147483646 h 220"/>
              <a:gd name="T16" fmla="*/ 2147483646 w 185"/>
              <a:gd name="T17" fmla="*/ 2147483646 h 220"/>
              <a:gd name="T18" fmla="*/ 2147483646 w 185"/>
              <a:gd name="T19" fmla="*/ 2147483646 h 220"/>
              <a:gd name="T20" fmla="*/ 2147483646 w 185"/>
              <a:gd name="T21" fmla="*/ 2147483646 h 220"/>
              <a:gd name="T22" fmla="*/ 2147483646 w 185"/>
              <a:gd name="T23" fmla="*/ 2147483646 h 220"/>
              <a:gd name="T24" fmla="*/ 2147483646 w 185"/>
              <a:gd name="T25" fmla="*/ 2147483646 h 220"/>
              <a:gd name="T26" fmla="*/ 2147483646 w 185"/>
              <a:gd name="T27" fmla="*/ 2147483646 h 220"/>
              <a:gd name="T28" fmla="*/ 2147483646 w 185"/>
              <a:gd name="T29" fmla="*/ 2147483646 h 220"/>
              <a:gd name="T30" fmla="*/ 2147483646 w 185"/>
              <a:gd name="T31" fmla="*/ 2147483646 h 220"/>
              <a:gd name="T32" fmla="*/ 2147483646 w 185"/>
              <a:gd name="T33" fmla="*/ 2147483646 h 220"/>
              <a:gd name="T34" fmla="*/ 2147483646 w 185"/>
              <a:gd name="T35" fmla="*/ 2147483646 h 220"/>
              <a:gd name="T36" fmla="*/ 2147483646 w 185"/>
              <a:gd name="T37" fmla="*/ 2147483646 h 220"/>
              <a:gd name="T38" fmla="*/ 2147483646 w 185"/>
              <a:gd name="T39" fmla="*/ 2147483646 h 220"/>
              <a:gd name="T40" fmla="*/ 2147483646 w 185"/>
              <a:gd name="T41" fmla="*/ 2147483646 h 220"/>
              <a:gd name="T42" fmla="*/ 2147483646 w 185"/>
              <a:gd name="T43" fmla="*/ 2147483646 h 220"/>
              <a:gd name="T44" fmla="*/ 2147483646 w 185"/>
              <a:gd name="T45" fmla="*/ 2147483646 h 220"/>
              <a:gd name="T46" fmla="*/ 2147483646 w 185"/>
              <a:gd name="T47" fmla="*/ 2147483646 h 220"/>
              <a:gd name="T48" fmla="*/ 2147483646 w 185"/>
              <a:gd name="T49" fmla="*/ 0 h 220"/>
              <a:gd name="T50" fmla="*/ 2147483646 w 185"/>
              <a:gd name="T51" fmla="*/ 2147483646 h 220"/>
              <a:gd name="T52" fmla="*/ 2147483646 w 185"/>
              <a:gd name="T53" fmla="*/ 2147483646 h 220"/>
              <a:gd name="T54" fmla="*/ 2147483646 w 185"/>
              <a:gd name="T55" fmla="*/ 2147483646 h 220"/>
              <a:gd name="T56" fmla="*/ 2147483646 w 185"/>
              <a:gd name="T57" fmla="*/ 2147483646 h 220"/>
              <a:gd name="T58" fmla="*/ 2147483646 w 185"/>
              <a:gd name="T59" fmla="*/ 2147483646 h 220"/>
              <a:gd name="T60" fmla="*/ 2147483646 w 185"/>
              <a:gd name="T61" fmla="*/ 2147483646 h 220"/>
              <a:gd name="T62" fmla="*/ 2147483646 w 185"/>
              <a:gd name="T63" fmla="*/ 2147483646 h 220"/>
              <a:gd name="T64" fmla="*/ 2147483646 w 185"/>
              <a:gd name="T65" fmla="*/ 2147483646 h 220"/>
              <a:gd name="T66" fmla="*/ 2147483646 w 185"/>
              <a:gd name="T67" fmla="*/ 2147483646 h 220"/>
              <a:gd name="T68" fmla="*/ 2147483646 w 185"/>
              <a:gd name="T69" fmla="*/ 2147483646 h 220"/>
              <a:gd name="T70" fmla="*/ 2147483646 w 185"/>
              <a:gd name="T71" fmla="*/ 2147483646 h 220"/>
              <a:gd name="T72" fmla="*/ 2147483646 w 185"/>
              <a:gd name="T73" fmla="*/ 2147483646 h 220"/>
              <a:gd name="T74" fmla="*/ 2147483646 w 185"/>
              <a:gd name="T75" fmla="*/ 2147483646 h 220"/>
              <a:gd name="T76" fmla="*/ 2147483646 w 185"/>
              <a:gd name="T77" fmla="*/ 2147483646 h 220"/>
              <a:gd name="T78" fmla="*/ 2147483646 w 185"/>
              <a:gd name="T79" fmla="*/ 2147483646 h 220"/>
              <a:gd name="T80" fmla="*/ 2147483646 w 185"/>
              <a:gd name="T81" fmla="*/ 2147483646 h 220"/>
              <a:gd name="T82" fmla="*/ 2147483646 w 185"/>
              <a:gd name="T83" fmla="*/ 2147483646 h 220"/>
              <a:gd name="T84" fmla="*/ 2147483646 w 185"/>
              <a:gd name="T85" fmla="*/ 2147483646 h 220"/>
              <a:gd name="T86" fmla="*/ 2147483646 w 185"/>
              <a:gd name="T87" fmla="*/ 2147483646 h 220"/>
              <a:gd name="T88" fmla="*/ 2147483646 w 185"/>
              <a:gd name="T89" fmla="*/ 2147483646 h 220"/>
              <a:gd name="T90" fmla="*/ 2147483646 w 185"/>
              <a:gd name="T91" fmla="*/ 2147483646 h 220"/>
              <a:gd name="T92" fmla="*/ 2147483646 w 185"/>
              <a:gd name="T93" fmla="*/ 2147483646 h 220"/>
              <a:gd name="T94" fmla="*/ 2147483646 w 185"/>
              <a:gd name="T95" fmla="*/ 2147483646 h 220"/>
              <a:gd name="T96" fmla="*/ 2147483646 w 185"/>
              <a:gd name="T97" fmla="*/ 2147483646 h 220"/>
              <a:gd name="T98" fmla="*/ 2147483646 w 185"/>
              <a:gd name="T99" fmla="*/ 2147483646 h 220"/>
              <a:gd name="T100" fmla="*/ 2147483646 w 185"/>
              <a:gd name="T101" fmla="*/ 2147483646 h 22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/>
            <a:rect l="0" t="0" r="r" b="b"/>
            <a:pathLst>
              <a:path w="185" h="220">
                <a:moveTo>
                  <a:pt x="124" y="212"/>
                </a:moveTo>
                <a:cubicBezTo>
                  <a:pt x="124" y="217"/>
                  <a:pt x="121" y="220"/>
                  <a:pt x="116" y="220"/>
                </a:cubicBezTo>
                <a:cubicBezTo>
                  <a:pt x="70" y="220"/>
                  <a:pt x="70" y="220"/>
                  <a:pt x="70" y="220"/>
                </a:cubicBezTo>
                <a:cubicBezTo>
                  <a:pt x="66" y="220"/>
                  <a:pt x="62" y="217"/>
                  <a:pt x="62" y="212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62" y="208"/>
                  <a:pt x="66" y="205"/>
                  <a:pt x="70" y="205"/>
                </a:cubicBezTo>
                <a:cubicBezTo>
                  <a:pt x="116" y="205"/>
                  <a:pt x="116" y="205"/>
                  <a:pt x="116" y="205"/>
                </a:cubicBezTo>
                <a:cubicBezTo>
                  <a:pt x="121" y="205"/>
                  <a:pt x="124" y="208"/>
                  <a:pt x="124" y="212"/>
                </a:cubicBezTo>
                <a:close/>
                <a:moveTo>
                  <a:pt x="124" y="192"/>
                </a:moveTo>
                <a:cubicBezTo>
                  <a:pt x="124" y="188"/>
                  <a:pt x="121" y="185"/>
                  <a:pt x="116" y="185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66" y="185"/>
                  <a:pt x="62" y="188"/>
                  <a:pt x="62" y="192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62" y="196"/>
                  <a:pt x="66" y="200"/>
                  <a:pt x="70" y="200"/>
                </a:cubicBezTo>
                <a:cubicBezTo>
                  <a:pt x="116" y="200"/>
                  <a:pt x="116" y="200"/>
                  <a:pt x="116" y="200"/>
                </a:cubicBezTo>
                <a:cubicBezTo>
                  <a:pt x="121" y="200"/>
                  <a:pt x="124" y="196"/>
                  <a:pt x="124" y="192"/>
                </a:cubicBezTo>
                <a:close/>
                <a:moveTo>
                  <a:pt x="100" y="108"/>
                </a:moveTo>
                <a:cubicBezTo>
                  <a:pt x="91" y="108"/>
                  <a:pt x="91" y="108"/>
                  <a:pt x="91" y="108"/>
                </a:cubicBezTo>
                <a:cubicBezTo>
                  <a:pt x="86" y="108"/>
                  <a:pt x="86" y="108"/>
                  <a:pt x="86" y="108"/>
                </a:cubicBezTo>
                <a:cubicBezTo>
                  <a:pt x="86" y="180"/>
                  <a:pt x="86" y="180"/>
                  <a:pt x="86" y="180"/>
                </a:cubicBezTo>
                <a:cubicBezTo>
                  <a:pt x="88" y="180"/>
                  <a:pt x="90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6" y="180"/>
                  <a:pt x="98" y="180"/>
                  <a:pt x="100" y="180"/>
                </a:cubicBezTo>
                <a:lnTo>
                  <a:pt x="100" y="108"/>
                </a:lnTo>
                <a:close/>
                <a:moveTo>
                  <a:pt x="68" y="79"/>
                </a:moveTo>
                <a:cubicBezTo>
                  <a:pt x="61" y="79"/>
                  <a:pt x="56" y="84"/>
                  <a:pt x="56" y="90"/>
                </a:cubicBezTo>
                <a:cubicBezTo>
                  <a:pt x="56" y="96"/>
                  <a:pt x="61" y="101"/>
                  <a:pt x="68" y="101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9" y="90"/>
                  <a:pt x="79" y="90"/>
                  <a:pt x="79" y="90"/>
                </a:cubicBezTo>
                <a:cubicBezTo>
                  <a:pt x="79" y="84"/>
                  <a:pt x="74" y="79"/>
                  <a:pt x="68" y="79"/>
                </a:cubicBezTo>
                <a:close/>
                <a:moveTo>
                  <a:pt x="130" y="90"/>
                </a:moveTo>
                <a:cubicBezTo>
                  <a:pt x="130" y="84"/>
                  <a:pt x="125" y="79"/>
                  <a:pt x="119" y="79"/>
                </a:cubicBezTo>
                <a:cubicBezTo>
                  <a:pt x="113" y="79"/>
                  <a:pt x="108" y="84"/>
                  <a:pt x="108" y="90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25" y="101"/>
                  <a:pt x="130" y="96"/>
                  <a:pt x="130" y="90"/>
                </a:cubicBezTo>
                <a:close/>
                <a:moveTo>
                  <a:pt x="154" y="70"/>
                </a:moveTo>
                <a:cubicBezTo>
                  <a:pt x="149" y="50"/>
                  <a:pt x="126" y="29"/>
                  <a:pt x="93" y="29"/>
                </a:cubicBezTo>
                <a:cubicBezTo>
                  <a:pt x="61" y="29"/>
                  <a:pt x="37" y="50"/>
                  <a:pt x="32" y="70"/>
                </a:cubicBezTo>
                <a:cubicBezTo>
                  <a:pt x="28" y="85"/>
                  <a:pt x="32" y="99"/>
                  <a:pt x="39" y="113"/>
                </a:cubicBezTo>
                <a:cubicBezTo>
                  <a:pt x="45" y="125"/>
                  <a:pt x="52" y="135"/>
                  <a:pt x="58" y="148"/>
                </a:cubicBezTo>
                <a:cubicBezTo>
                  <a:pt x="61" y="155"/>
                  <a:pt x="62" y="165"/>
                  <a:pt x="64" y="172"/>
                </a:cubicBezTo>
                <a:cubicBezTo>
                  <a:pt x="65" y="178"/>
                  <a:pt x="67" y="180"/>
                  <a:pt x="74" y="180"/>
                </a:cubicBezTo>
                <a:cubicBezTo>
                  <a:pt x="76" y="180"/>
                  <a:pt x="77" y="180"/>
                  <a:pt x="79" y="180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3" y="108"/>
                  <a:pt x="58" y="106"/>
                  <a:pt x="55" y="103"/>
                </a:cubicBezTo>
                <a:cubicBezTo>
                  <a:pt x="51" y="99"/>
                  <a:pt x="49" y="95"/>
                  <a:pt x="49" y="90"/>
                </a:cubicBezTo>
                <a:cubicBezTo>
                  <a:pt x="49" y="85"/>
                  <a:pt x="51" y="80"/>
                  <a:pt x="55" y="77"/>
                </a:cubicBezTo>
                <a:cubicBezTo>
                  <a:pt x="58" y="74"/>
                  <a:pt x="63" y="72"/>
                  <a:pt x="68" y="72"/>
                </a:cubicBezTo>
                <a:cubicBezTo>
                  <a:pt x="78" y="72"/>
                  <a:pt x="86" y="80"/>
                  <a:pt x="86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91" y="101"/>
                  <a:pt x="91" y="101"/>
                  <a:pt x="91" y="101"/>
                </a:cubicBezTo>
                <a:cubicBezTo>
                  <a:pt x="100" y="101"/>
                  <a:pt x="100" y="101"/>
                  <a:pt x="100" y="10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5"/>
                  <a:pt x="102" y="80"/>
                  <a:pt x="106" y="77"/>
                </a:cubicBezTo>
                <a:cubicBezTo>
                  <a:pt x="109" y="74"/>
                  <a:pt x="114" y="72"/>
                  <a:pt x="119" y="72"/>
                </a:cubicBezTo>
                <a:cubicBezTo>
                  <a:pt x="124" y="72"/>
                  <a:pt x="128" y="74"/>
                  <a:pt x="132" y="77"/>
                </a:cubicBezTo>
                <a:cubicBezTo>
                  <a:pt x="135" y="80"/>
                  <a:pt x="137" y="85"/>
                  <a:pt x="137" y="90"/>
                </a:cubicBezTo>
                <a:cubicBezTo>
                  <a:pt x="137" y="95"/>
                  <a:pt x="135" y="99"/>
                  <a:pt x="132" y="103"/>
                </a:cubicBezTo>
                <a:cubicBezTo>
                  <a:pt x="128" y="106"/>
                  <a:pt x="124" y="108"/>
                  <a:pt x="119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80"/>
                  <a:pt x="108" y="180"/>
                  <a:pt x="108" y="180"/>
                </a:cubicBezTo>
                <a:cubicBezTo>
                  <a:pt x="109" y="180"/>
                  <a:pt x="111" y="180"/>
                  <a:pt x="112" y="180"/>
                </a:cubicBezTo>
                <a:cubicBezTo>
                  <a:pt x="119" y="180"/>
                  <a:pt x="121" y="178"/>
                  <a:pt x="123" y="172"/>
                </a:cubicBezTo>
                <a:cubicBezTo>
                  <a:pt x="124" y="165"/>
                  <a:pt x="126" y="155"/>
                  <a:pt x="129" y="148"/>
                </a:cubicBezTo>
                <a:cubicBezTo>
                  <a:pt x="134" y="135"/>
                  <a:pt x="141" y="125"/>
                  <a:pt x="147" y="113"/>
                </a:cubicBezTo>
                <a:cubicBezTo>
                  <a:pt x="154" y="99"/>
                  <a:pt x="158" y="85"/>
                  <a:pt x="154" y="70"/>
                </a:cubicBezTo>
                <a:close/>
                <a:moveTo>
                  <a:pt x="100" y="6"/>
                </a:moveTo>
                <a:cubicBezTo>
                  <a:pt x="100" y="3"/>
                  <a:pt x="97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89" y="0"/>
                  <a:pt x="86" y="3"/>
                  <a:pt x="86" y="6"/>
                </a:cubicBezTo>
                <a:cubicBezTo>
                  <a:pt x="86" y="19"/>
                  <a:pt x="86" y="19"/>
                  <a:pt x="86" y="19"/>
                </a:cubicBezTo>
                <a:cubicBezTo>
                  <a:pt x="86" y="22"/>
                  <a:pt x="89" y="25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7" y="25"/>
                  <a:pt x="100" y="22"/>
                  <a:pt x="100" y="19"/>
                </a:cubicBezTo>
                <a:lnTo>
                  <a:pt x="100" y="6"/>
                </a:lnTo>
                <a:close/>
                <a:moveTo>
                  <a:pt x="137" y="17"/>
                </a:moveTo>
                <a:cubicBezTo>
                  <a:pt x="139" y="14"/>
                  <a:pt x="138" y="10"/>
                  <a:pt x="134" y="8"/>
                </a:cubicBezTo>
                <a:cubicBezTo>
                  <a:pt x="134" y="8"/>
                  <a:pt x="134" y="8"/>
                  <a:pt x="134" y="8"/>
                </a:cubicBezTo>
                <a:cubicBezTo>
                  <a:pt x="131" y="6"/>
                  <a:pt x="127" y="8"/>
                  <a:pt x="125" y="11"/>
                </a:cubicBezTo>
                <a:cubicBezTo>
                  <a:pt x="119" y="22"/>
                  <a:pt x="119" y="22"/>
                  <a:pt x="119" y="22"/>
                </a:cubicBezTo>
                <a:cubicBezTo>
                  <a:pt x="118" y="25"/>
                  <a:pt x="119" y="29"/>
                  <a:pt x="122" y="31"/>
                </a:cubicBezTo>
                <a:cubicBezTo>
                  <a:pt x="122" y="31"/>
                  <a:pt x="122" y="31"/>
                  <a:pt x="122" y="31"/>
                </a:cubicBezTo>
                <a:cubicBezTo>
                  <a:pt x="125" y="33"/>
                  <a:pt x="129" y="31"/>
                  <a:pt x="131" y="28"/>
                </a:cubicBezTo>
                <a:lnTo>
                  <a:pt x="137" y="17"/>
                </a:lnTo>
                <a:close/>
                <a:moveTo>
                  <a:pt x="164" y="39"/>
                </a:moveTo>
                <a:cubicBezTo>
                  <a:pt x="167" y="36"/>
                  <a:pt x="167" y="32"/>
                  <a:pt x="165" y="29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3" y="27"/>
                  <a:pt x="158" y="26"/>
                  <a:pt x="156" y="29"/>
                </a:cubicBezTo>
                <a:cubicBezTo>
                  <a:pt x="146" y="37"/>
                  <a:pt x="146" y="37"/>
                  <a:pt x="146" y="37"/>
                </a:cubicBezTo>
                <a:cubicBezTo>
                  <a:pt x="144" y="40"/>
                  <a:pt x="143" y="44"/>
                  <a:pt x="146" y="47"/>
                </a:cubicBezTo>
                <a:cubicBezTo>
                  <a:pt x="146" y="47"/>
                  <a:pt x="146" y="47"/>
                  <a:pt x="146" y="47"/>
                </a:cubicBezTo>
                <a:cubicBezTo>
                  <a:pt x="148" y="49"/>
                  <a:pt x="152" y="50"/>
                  <a:pt x="155" y="47"/>
                </a:cubicBezTo>
                <a:lnTo>
                  <a:pt x="164" y="39"/>
                </a:lnTo>
                <a:close/>
                <a:moveTo>
                  <a:pt x="179" y="72"/>
                </a:moveTo>
                <a:cubicBezTo>
                  <a:pt x="183" y="71"/>
                  <a:pt x="185" y="68"/>
                  <a:pt x="184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60"/>
                  <a:pt x="180" y="58"/>
                  <a:pt x="177" y="59"/>
                </a:cubicBezTo>
                <a:cubicBezTo>
                  <a:pt x="164" y="61"/>
                  <a:pt x="164" y="61"/>
                  <a:pt x="164" y="61"/>
                </a:cubicBezTo>
                <a:cubicBezTo>
                  <a:pt x="161" y="62"/>
                  <a:pt x="158" y="65"/>
                  <a:pt x="159" y="69"/>
                </a:cubicBezTo>
                <a:cubicBezTo>
                  <a:pt x="159" y="69"/>
                  <a:pt x="159" y="69"/>
                  <a:pt x="159" y="69"/>
                </a:cubicBezTo>
                <a:cubicBezTo>
                  <a:pt x="160" y="72"/>
                  <a:pt x="163" y="75"/>
                  <a:pt x="167" y="74"/>
                </a:cubicBezTo>
                <a:lnTo>
                  <a:pt x="179" y="72"/>
                </a:lnTo>
                <a:close/>
                <a:moveTo>
                  <a:pt x="176" y="108"/>
                </a:moveTo>
                <a:cubicBezTo>
                  <a:pt x="180" y="108"/>
                  <a:pt x="183" y="106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5" y="99"/>
                  <a:pt x="182" y="95"/>
                  <a:pt x="179" y="95"/>
                </a:cubicBezTo>
                <a:cubicBezTo>
                  <a:pt x="166" y="92"/>
                  <a:pt x="166" y="92"/>
                  <a:pt x="166" y="92"/>
                </a:cubicBezTo>
                <a:cubicBezTo>
                  <a:pt x="163" y="91"/>
                  <a:pt x="159" y="94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58" y="101"/>
                  <a:pt x="160" y="105"/>
                  <a:pt x="164" y="105"/>
                </a:cubicBezTo>
                <a:lnTo>
                  <a:pt x="176" y="108"/>
                </a:lnTo>
                <a:close/>
                <a:moveTo>
                  <a:pt x="54" y="28"/>
                </a:moveTo>
                <a:cubicBezTo>
                  <a:pt x="56" y="31"/>
                  <a:pt x="60" y="33"/>
                  <a:pt x="63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7" y="29"/>
                  <a:pt x="68" y="25"/>
                  <a:pt x="66" y="22"/>
                </a:cubicBezTo>
                <a:cubicBezTo>
                  <a:pt x="60" y="11"/>
                  <a:pt x="60" y="11"/>
                  <a:pt x="60" y="11"/>
                </a:cubicBezTo>
                <a:cubicBezTo>
                  <a:pt x="58" y="8"/>
                  <a:pt x="54" y="6"/>
                  <a:pt x="51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48" y="10"/>
                  <a:pt x="47" y="14"/>
                  <a:pt x="48" y="17"/>
                </a:cubicBezTo>
                <a:lnTo>
                  <a:pt x="54" y="28"/>
                </a:lnTo>
                <a:close/>
                <a:moveTo>
                  <a:pt x="30" y="47"/>
                </a:moveTo>
                <a:cubicBezTo>
                  <a:pt x="33" y="50"/>
                  <a:pt x="37" y="49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4"/>
                  <a:pt x="42" y="40"/>
                  <a:pt x="39" y="37"/>
                </a:cubicBezTo>
                <a:cubicBezTo>
                  <a:pt x="30" y="29"/>
                  <a:pt x="30" y="29"/>
                  <a:pt x="30" y="29"/>
                </a:cubicBezTo>
                <a:cubicBezTo>
                  <a:pt x="27" y="26"/>
                  <a:pt x="23" y="27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8" y="32"/>
                  <a:pt x="18" y="36"/>
                  <a:pt x="21" y="39"/>
                </a:cubicBezTo>
                <a:lnTo>
                  <a:pt x="30" y="47"/>
                </a:lnTo>
                <a:close/>
                <a:moveTo>
                  <a:pt x="19" y="74"/>
                </a:moveTo>
                <a:cubicBezTo>
                  <a:pt x="22" y="75"/>
                  <a:pt x="26" y="72"/>
                  <a:pt x="26" y="69"/>
                </a:cubicBezTo>
                <a:cubicBezTo>
                  <a:pt x="26" y="69"/>
                  <a:pt x="26" y="69"/>
                  <a:pt x="26" y="69"/>
                </a:cubicBezTo>
                <a:cubicBezTo>
                  <a:pt x="27" y="65"/>
                  <a:pt x="25" y="62"/>
                  <a:pt x="21" y="61"/>
                </a:cubicBezTo>
                <a:cubicBezTo>
                  <a:pt x="9" y="59"/>
                  <a:pt x="9" y="59"/>
                  <a:pt x="9" y="59"/>
                </a:cubicBezTo>
                <a:cubicBezTo>
                  <a:pt x="5" y="58"/>
                  <a:pt x="2" y="60"/>
                  <a:pt x="1" y="64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8"/>
                  <a:pt x="3" y="71"/>
                  <a:pt x="6" y="72"/>
                </a:cubicBezTo>
                <a:lnTo>
                  <a:pt x="19" y="74"/>
                </a:lnTo>
                <a:close/>
                <a:moveTo>
                  <a:pt x="22" y="105"/>
                </a:moveTo>
                <a:cubicBezTo>
                  <a:pt x="25" y="105"/>
                  <a:pt x="28" y="101"/>
                  <a:pt x="27" y="97"/>
                </a:cubicBezTo>
                <a:cubicBezTo>
                  <a:pt x="27" y="97"/>
                  <a:pt x="27" y="97"/>
                  <a:pt x="27" y="97"/>
                </a:cubicBezTo>
                <a:cubicBezTo>
                  <a:pt x="26" y="94"/>
                  <a:pt x="23" y="91"/>
                  <a:pt x="19" y="92"/>
                </a:cubicBezTo>
                <a:cubicBezTo>
                  <a:pt x="7" y="95"/>
                  <a:pt x="7" y="95"/>
                  <a:pt x="7" y="95"/>
                </a:cubicBezTo>
                <a:cubicBezTo>
                  <a:pt x="3" y="95"/>
                  <a:pt x="1" y="99"/>
                  <a:pt x="2" y="103"/>
                </a:cubicBezTo>
                <a:cubicBezTo>
                  <a:pt x="2" y="103"/>
                  <a:pt x="2" y="103"/>
                  <a:pt x="2" y="103"/>
                </a:cubicBezTo>
                <a:cubicBezTo>
                  <a:pt x="2" y="106"/>
                  <a:pt x="6" y="108"/>
                  <a:pt x="9" y="108"/>
                </a:cubicBezTo>
                <a:lnTo>
                  <a:pt x="22" y="105"/>
                </a:lnTo>
                <a:close/>
              </a:path>
            </a:pathLst>
          </a:custGeom>
          <a:solidFill>
            <a:srgbClr val="E77728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" name="Google Shape;801;p30">
            <a:extLst>
              <a:ext uri="{FF2B5EF4-FFF2-40B4-BE49-F238E27FC236}">
                <a16:creationId xmlns:a16="http://schemas.microsoft.com/office/drawing/2014/main" id="{7122B5CF-BF63-A7DF-88A6-1F60948803FE}"/>
              </a:ext>
            </a:extLst>
          </p:cNvPr>
          <p:cNvSpPr>
            <a:spLocks noGrp="1"/>
          </p:cNvSpPr>
          <p:nvPr/>
        </p:nvSpPr>
        <p:spPr>
          <a:xfrm>
            <a:off x="7485539" y="3656300"/>
            <a:ext cx="453403" cy="406957"/>
          </a:xfrm>
          <a:custGeom>
            <a:avLst/>
            <a:gdLst>
              <a:gd name="T0" fmla="*/ 2147483646 w 180"/>
              <a:gd name="T1" fmla="*/ 2147483646 h 161"/>
              <a:gd name="T2" fmla="*/ 2147483646 w 180"/>
              <a:gd name="T3" fmla="*/ 2147483646 h 161"/>
              <a:gd name="T4" fmla="*/ 2147483646 w 180"/>
              <a:gd name="T5" fmla="*/ 2147483646 h 161"/>
              <a:gd name="T6" fmla="*/ 2147483646 w 180"/>
              <a:gd name="T7" fmla="*/ 0 h 161"/>
              <a:gd name="T8" fmla="*/ 2147483646 w 180"/>
              <a:gd name="T9" fmla="*/ 2147483646 h 161"/>
              <a:gd name="T10" fmla="*/ 2147483646 w 180"/>
              <a:gd name="T11" fmla="*/ 2147483646 h 161"/>
              <a:gd name="T12" fmla="*/ 2147483646 w 180"/>
              <a:gd name="T13" fmla="*/ 2147483646 h 161"/>
              <a:gd name="T14" fmla="*/ 2147483646 w 180"/>
              <a:gd name="T15" fmla="*/ 2147483646 h 161"/>
              <a:gd name="T16" fmla="*/ 2147483646 w 180"/>
              <a:gd name="T17" fmla="*/ 2147483646 h 161"/>
              <a:gd name="T18" fmla="*/ 2147483646 w 180"/>
              <a:gd name="T19" fmla="*/ 2147483646 h 161"/>
              <a:gd name="T20" fmla="*/ 2147483646 w 180"/>
              <a:gd name="T21" fmla="*/ 2147483646 h 161"/>
              <a:gd name="T22" fmla="*/ 2147483646 w 180"/>
              <a:gd name="T23" fmla="*/ 2147483646 h 161"/>
              <a:gd name="T24" fmla="*/ 2147483646 w 180"/>
              <a:gd name="T25" fmla="*/ 2147483646 h 161"/>
              <a:gd name="T26" fmla="*/ 2147483646 w 180"/>
              <a:gd name="T27" fmla="*/ 2147483646 h 161"/>
              <a:gd name="T28" fmla="*/ 2147483646 w 180"/>
              <a:gd name="T29" fmla="*/ 2147483646 h 161"/>
              <a:gd name="T30" fmla="*/ 2147483646 w 180"/>
              <a:gd name="T31" fmla="*/ 2147483646 h 161"/>
              <a:gd name="T32" fmla="*/ 0 w 180"/>
              <a:gd name="T33" fmla="*/ 2147483646 h 161"/>
              <a:gd name="T34" fmla="*/ 2147483646 w 180"/>
              <a:gd name="T35" fmla="*/ 2147483646 h 161"/>
              <a:gd name="T36" fmla="*/ 2147483646 w 180"/>
              <a:gd name="T37" fmla="*/ 2147483646 h 161"/>
              <a:gd name="T38" fmla="*/ 2147483646 w 180"/>
              <a:gd name="T39" fmla="*/ 2147483646 h 161"/>
              <a:gd name="T40" fmla="*/ 2147483646 w 180"/>
              <a:gd name="T41" fmla="*/ 2147483646 h 161"/>
              <a:gd name="T42" fmla="*/ 0 w 180"/>
              <a:gd name="T43" fmla="*/ 2147483646 h 161"/>
              <a:gd name="T44" fmla="*/ 2147483646 w 180"/>
              <a:gd name="T45" fmla="*/ 2147483646 h 161"/>
              <a:gd name="T46" fmla="*/ 2147483646 w 180"/>
              <a:gd name="T47" fmla="*/ 2147483646 h 161"/>
              <a:gd name="T48" fmla="*/ 2147483646 w 180"/>
              <a:gd name="T49" fmla="*/ 2147483646 h 161"/>
              <a:gd name="T50" fmla="*/ 2147483646 w 180"/>
              <a:gd name="T51" fmla="*/ 2147483646 h 161"/>
              <a:gd name="T52" fmla="*/ 2147483646 w 180"/>
              <a:gd name="T53" fmla="*/ 2147483646 h 161"/>
              <a:gd name="T54" fmla="*/ 2147483646 w 180"/>
              <a:gd name="T55" fmla="*/ 2147483646 h 161"/>
              <a:gd name="T56" fmla="*/ 2147483646 w 180"/>
              <a:gd name="T57" fmla="*/ 2147483646 h 161"/>
              <a:gd name="T58" fmla="*/ 2147483646 w 180"/>
              <a:gd name="T59" fmla="*/ 2147483646 h 161"/>
              <a:gd name="T60" fmla="*/ 2147483646 w 180"/>
              <a:gd name="T61" fmla="*/ 2147483646 h 161"/>
              <a:gd name="T62" fmla="*/ 2147483646 w 180"/>
              <a:gd name="T63" fmla="*/ 2147483646 h 161"/>
              <a:gd name="T64" fmla="*/ 2147483646 w 180"/>
              <a:gd name="T65" fmla="*/ 2147483646 h 161"/>
              <a:gd name="T66" fmla="*/ 2147483646 w 180"/>
              <a:gd name="T67" fmla="*/ 2147483646 h 161"/>
              <a:gd name="T68" fmla="*/ 2147483646 w 180"/>
              <a:gd name="T69" fmla="*/ 2147483646 h 161"/>
              <a:gd name="T70" fmla="*/ 2147483646 w 180"/>
              <a:gd name="T71" fmla="*/ 2147483646 h 16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/>
            <a:rect l="0" t="0" r="r" b="b"/>
            <a:pathLst>
              <a:path w="180" h="161">
                <a:moveTo>
                  <a:pt x="123" y="21"/>
                </a:moveTo>
                <a:cubicBezTo>
                  <a:pt x="112" y="21"/>
                  <a:pt x="112" y="21"/>
                  <a:pt x="112" y="21"/>
                </a:cubicBezTo>
                <a:cubicBezTo>
                  <a:pt x="111" y="15"/>
                  <a:pt x="106" y="10"/>
                  <a:pt x="10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74" y="10"/>
                  <a:pt x="69" y="15"/>
                  <a:pt x="69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8" y="9"/>
                  <a:pt x="67" y="0"/>
                  <a:pt x="77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13" y="0"/>
                  <a:pt x="122" y="9"/>
                  <a:pt x="123" y="21"/>
                </a:cubicBezTo>
                <a:close/>
                <a:moveTo>
                  <a:pt x="28" y="89"/>
                </a:moveTo>
                <a:cubicBezTo>
                  <a:pt x="73" y="89"/>
                  <a:pt x="73" y="89"/>
                  <a:pt x="73" y="89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78"/>
                  <a:pt x="77" y="74"/>
                  <a:pt x="81" y="74"/>
                </a:cubicBezTo>
                <a:cubicBezTo>
                  <a:pt x="99" y="74"/>
                  <a:pt x="99" y="74"/>
                  <a:pt x="99" y="74"/>
                </a:cubicBezTo>
                <a:cubicBezTo>
                  <a:pt x="104" y="74"/>
                  <a:pt x="108" y="78"/>
                  <a:pt x="108" y="83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53" y="89"/>
                  <a:pt x="153" y="89"/>
                  <a:pt x="153" y="89"/>
                </a:cubicBezTo>
                <a:cubicBezTo>
                  <a:pt x="166" y="89"/>
                  <a:pt x="178" y="78"/>
                  <a:pt x="180" y="64"/>
                </a:cubicBezTo>
                <a:cubicBezTo>
                  <a:pt x="180" y="50"/>
                  <a:pt x="180" y="50"/>
                  <a:pt x="180" y="50"/>
                </a:cubicBezTo>
                <a:cubicBezTo>
                  <a:pt x="180" y="37"/>
                  <a:pt x="171" y="26"/>
                  <a:pt x="159" y="26"/>
                </a:cubicBezTo>
                <a:cubicBezTo>
                  <a:pt x="149" y="26"/>
                  <a:pt x="149" y="26"/>
                  <a:pt x="149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37" y="26"/>
                  <a:pt x="137" y="26"/>
                  <a:pt x="137" y="26"/>
                </a:cubicBezTo>
                <a:cubicBezTo>
                  <a:pt x="129" y="26"/>
                  <a:pt x="129" y="26"/>
                  <a:pt x="129" y="26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69" y="26"/>
                  <a:pt x="69" y="26"/>
                  <a:pt x="69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28" y="26"/>
                  <a:pt x="28" y="26"/>
                  <a:pt x="28" y="26"/>
                </a:cubicBezTo>
                <a:cubicBezTo>
                  <a:pt x="21" y="26"/>
                  <a:pt x="21" y="26"/>
                  <a:pt x="21" y="26"/>
                </a:cubicBezTo>
                <a:cubicBezTo>
                  <a:pt x="10" y="26"/>
                  <a:pt x="0" y="37"/>
                  <a:pt x="0" y="50"/>
                </a:cubicBezTo>
                <a:cubicBezTo>
                  <a:pt x="0" y="64"/>
                  <a:pt x="0" y="64"/>
                  <a:pt x="0" y="64"/>
                </a:cubicBezTo>
                <a:cubicBezTo>
                  <a:pt x="3" y="78"/>
                  <a:pt x="14" y="89"/>
                  <a:pt x="28" y="89"/>
                </a:cubicBezTo>
                <a:close/>
                <a:moveTo>
                  <a:pt x="153" y="97"/>
                </a:moveTo>
                <a:cubicBezTo>
                  <a:pt x="108" y="97"/>
                  <a:pt x="108" y="97"/>
                  <a:pt x="108" y="97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8" y="108"/>
                  <a:pt x="104" y="112"/>
                  <a:pt x="99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77" y="112"/>
                  <a:pt x="73" y="108"/>
                  <a:pt x="73" y="103"/>
                </a:cubicBezTo>
                <a:cubicBezTo>
                  <a:pt x="73" y="97"/>
                  <a:pt x="73" y="97"/>
                  <a:pt x="73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16" y="97"/>
                  <a:pt x="6" y="91"/>
                  <a:pt x="0" y="81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1"/>
                  <a:pt x="21" y="161"/>
                </a:cubicBezTo>
                <a:cubicBezTo>
                  <a:pt x="28" y="161"/>
                  <a:pt x="28" y="161"/>
                  <a:pt x="28" y="161"/>
                </a:cubicBezTo>
                <a:cubicBezTo>
                  <a:pt x="35" y="161"/>
                  <a:pt x="35" y="161"/>
                  <a:pt x="35" y="161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137" y="161"/>
                  <a:pt x="137" y="161"/>
                  <a:pt x="137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9" y="161"/>
                  <a:pt x="159" y="161"/>
                  <a:pt x="159" y="161"/>
                </a:cubicBezTo>
                <a:cubicBezTo>
                  <a:pt x="171" y="161"/>
                  <a:pt x="180" y="150"/>
                  <a:pt x="180" y="137"/>
                </a:cubicBezTo>
                <a:cubicBezTo>
                  <a:pt x="180" y="81"/>
                  <a:pt x="180" y="81"/>
                  <a:pt x="180" y="81"/>
                </a:cubicBezTo>
                <a:cubicBezTo>
                  <a:pt x="174" y="91"/>
                  <a:pt x="164" y="97"/>
                  <a:pt x="153" y="97"/>
                </a:cubicBezTo>
                <a:close/>
                <a:moveTo>
                  <a:pt x="99" y="81"/>
                </a:moveTo>
                <a:cubicBezTo>
                  <a:pt x="82" y="81"/>
                  <a:pt x="82" y="81"/>
                  <a:pt x="82" y="81"/>
                </a:cubicBezTo>
                <a:cubicBezTo>
                  <a:pt x="80" y="81"/>
                  <a:pt x="79" y="82"/>
                  <a:pt x="79" y="84"/>
                </a:cubicBezTo>
                <a:cubicBezTo>
                  <a:pt x="79" y="88"/>
                  <a:pt x="79" y="88"/>
                  <a:pt x="79" y="88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98"/>
                  <a:pt x="79" y="98"/>
                  <a:pt x="79" y="98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79" y="104"/>
                  <a:pt x="80" y="106"/>
                  <a:pt x="82" y="106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100" y="106"/>
                  <a:pt x="102" y="104"/>
                  <a:pt x="102" y="103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2" y="82"/>
                  <a:pt x="100" y="81"/>
                  <a:pt x="99" y="81"/>
                </a:cubicBezTo>
                <a:close/>
              </a:path>
            </a:pathLst>
          </a:custGeom>
          <a:solidFill>
            <a:srgbClr val="1C97D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Google Shape;146;p15">
            <a:extLst>
              <a:ext uri="{FF2B5EF4-FFF2-40B4-BE49-F238E27FC236}">
                <a16:creationId xmlns:a16="http://schemas.microsoft.com/office/drawing/2014/main" id="{D77F1D85-C8FB-84A8-18F4-D5AE76069251}"/>
              </a:ext>
            </a:extLst>
          </p:cNvPr>
          <p:cNvSpPr>
            <a:spLocks noGrp="1"/>
          </p:cNvSpPr>
          <p:nvPr/>
        </p:nvSpPr>
        <p:spPr>
          <a:xfrm>
            <a:off x="3402087" y="1974253"/>
            <a:ext cx="2100282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O QUE É CERTO?</a:t>
            </a:r>
            <a:endParaRPr sz="1800" b="1" i="0" u="none" kern="1200" cap="none" spc="0" baseline="0">
              <a:ln>
                <a:noFill/>
              </a:ln>
              <a:solidFill>
                <a:srgbClr val="F7AB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6" name="Straight Connector 55">
            <a:extLst>
              <a:ext uri="{FF2B5EF4-FFF2-40B4-BE49-F238E27FC236}">
                <a16:creationId xmlns:a16="http://schemas.microsoft.com/office/drawing/2014/main" id="{85E16C0B-A1E7-406D-A3CE-38218582F044}"/>
              </a:ext>
            </a:extLst>
          </p:cNvPr>
          <p:cNvSpPr>
            <a:spLocks noGrp="1"/>
          </p:cNvSpPr>
          <p:nvPr/>
        </p:nvSpPr>
        <p:spPr>
          <a:xfrm>
            <a:off x="3342369" y="2031403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4" name="Google Shape;146;p15">
            <a:extLst>
              <a:ext uri="{FF2B5EF4-FFF2-40B4-BE49-F238E27FC236}">
                <a16:creationId xmlns:a16="http://schemas.microsoft.com/office/drawing/2014/main" id="{11856DDA-4E88-9E49-D618-109544E9C543}"/>
              </a:ext>
            </a:extLst>
          </p:cNvPr>
          <p:cNvSpPr>
            <a:spLocks noGrp="1"/>
          </p:cNvSpPr>
          <p:nvPr/>
        </p:nvSpPr>
        <p:spPr>
          <a:xfrm>
            <a:off x="9200628" y="1974253"/>
            <a:ext cx="209586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QUEM É AFETADO?</a:t>
            </a:r>
            <a:endParaRPr sz="1800" b="1" i="0" u="none" kern="1200" cap="none" spc="0" baseline="0">
              <a:ln>
                <a:noFill/>
              </a:ln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3AC88BA7-4EB9-42B6-8B08-A62D4468831D}"/>
              </a:ext>
            </a:extLst>
          </p:cNvPr>
          <p:cNvSpPr>
            <a:spLocks noGrp="1"/>
          </p:cNvSpPr>
          <p:nvPr/>
        </p:nvSpPr>
        <p:spPr>
          <a:xfrm>
            <a:off x="9136488" y="2031403"/>
            <a:ext cx="0" cy="936000"/>
          </a:xfrm>
          <a:prstGeom prst="line">
            <a:avLst/>
          </a:prstGeom>
          <a:ln w="38100">
            <a:solidFill>
              <a:srgbClr val="2FA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2" name="Google Shape;146;p15">
            <a:extLst>
              <a:ext uri="{FF2B5EF4-FFF2-40B4-BE49-F238E27FC236}">
                <a16:creationId xmlns:a16="http://schemas.microsoft.com/office/drawing/2014/main" id="{3259224A-C17D-1241-F404-CB1CA9346746}"/>
              </a:ext>
            </a:extLst>
          </p:cNvPr>
          <p:cNvSpPr>
            <a:spLocks noGrp="1"/>
          </p:cNvSpPr>
          <p:nvPr/>
        </p:nvSpPr>
        <p:spPr>
          <a:xfrm>
            <a:off x="2641270" y="3353116"/>
            <a:ext cx="204835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DIGNIDADE</a:t>
            </a:r>
            <a:endParaRPr sz="1800" b="1" i="0" u="none" kern="1200" cap="none" spc="0" baseline="0">
              <a:ln>
                <a:noFill/>
              </a:ln>
              <a:solidFill>
                <a:srgbClr val="E777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Straight Connector 56">
            <a:extLst>
              <a:ext uri="{FF2B5EF4-FFF2-40B4-BE49-F238E27FC236}">
                <a16:creationId xmlns:a16="http://schemas.microsoft.com/office/drawing/2014/main" id="{601B685D-B03F-4D61-A78C-F2C765D5FFA8}"/>
              </a:ext>
            </a:extLst>
          </p:cNvPr>
          <p:cNvSpPr>
            <a:spLocks noGrp="1"/>
          </p:cNvSpPr>
          <p:nvPr/>
        </p:nvSpPr>
        <p:spPr>
          <a:xfrm>
            <a:off x="2529620" y="3410266"/>
            <a:ext cx="0" cy="936000"/>
          </a:xfrm>
          <a:prstGeom prst="line">
            <a:avLst/>
          </a:prstGeom>
          <a:ln w="38100">
            <a:solidFill>
              <a:srgbClr val="E777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6" name="Google Shape;146;p15">
            <a:extLst>
              <a:ext uri="{FF2B5EF4-FFF2-40B4-BE49-F238E27FC236}">
                <a16:creationId xmlns:a16="http://schemas.microsoft.com/office/drawing/2014/main" id="{1DC77F94-A8F7-4EA5-9790-D67CDFF274CB}"/>
              </a:ext>
            </a:extLst>
          </p:cNvPr>
          <p:cNvSpPr>
            <a:spLocks noGrp="1"/>
          </p:cNvSpPr>
          <p:nvPr/>
        </p:nvSpPr>
        <p:spPr>
          <a:xfrm>
            <a:off x="8387877" y="3353116"/>
            <a:ext cx="2095861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1C97D5"/>
                </a:solidFill>
                <a:latin typeface="Calibri"/>
                <a:ea typeface="Calibri"/>
                <a:cs typeface="Calibri"/>
              </a:rPr>
              <a:t>REGRAS</a:t>
            </a:r>
            <a:endParaRPr sz="1800" b="1" i="0" u="none" kern="1200" cap="none" spc="0" baseline="0">
              <a:ln>
                <a:noFill/>
              </a:ln>
              <a:solidFill>
                <a:srgbClr val="1C97D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0" name="Straight Connector 69">
            <a:extLst>
              <a:ext uri="{FF2B5EF4-FFF2-40B4-BE49-F238E27FC236}">
                <a16:creationId xmlns:a16="http://schemas.microsoft.com/office/drawing/2014/main" id="{D15D4CA7-82A4-46E2-8FE2-C320C46ADC81}"/>
              </a:ext>
            </a:extLst>
          </p:cNvPr>
          <p:cNvSpPr>
            <a:spLocks noGrp="1"/>
          </p:cNvSpPr>
          <p:nvPr/>
        </p:nvSpPr>
        <p:spPr>
          <a:xfrm>
            <a:off x="8323739" y="3410266"/>
            <a:ext cx="0" cy="936000"/>
          </a:xfrm>
          <a:prstGeom prst="line">
            <a:avLst/>
          </a:prstGeom>
          <a:ln w="38100">
            <a:solidFill>
              <a:srgbClr val="1C9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4" name="Google Shape;146;p15">
            <a:extLst>
              <a:ext uri="{FF2B5EF4-FFF2-40B4-BE49-F238E27FC236}">
                <a16:creationId xmlns:a16="http://schemas.microsoft.com/office/drawing/2014/main" id="{E92FCFA5-4253-D3B3-1218-31B2AC1F9000}"/>
              </a:ext>
            </a:extLst>
          </p:cNvPr>
          <p:cNvSpPr>
            <a:spLocks noGrp="1"/>
          </p:cNvSpPr>
          <p:nvPr/>
        </p:nvSpPr>
        <p:spPr>
          <a:xfrm>
            <a:off x="1789857" y="4731978"/>
            <a:ext cx="208701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BEM COMUM</a:t>
            </a:r>
            <a:endParaRPr sz="1800" b="1" i="0" u="none" kern="1200" cap="none" spc="0" baseline="0">
              <a:ln>
                <a:noFill/>
              </a:ln>
              <a:solidFill>
                <a:srgbClr val="25828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Straight Connector 61">
            <a:extLst>
              <a:ext uri="{FF2B5EF4-FFF2-40B4-BE49-F238E27FC236}">
                <a16:creationId xmlns:a16="http://schemas.microsoft.com/office/drawing/2014/main" id="{C72E1271-C8FB-49D7-BF70-E9CECAD029AE}"/>
              </a:ext>
            </a:extLst>
          </p:cNvPr>
          <p:cNvSpPr>
            <a:spLocks noGrp="1"/>
          </p:cNvSpPr>
          <p:nvPr/>
        </p:nvSpPr>
        <p:spPr>
          <a:xfrm>
            <a:off x="1716871" y="4789128"/>
            <a:ext cx="0" cy="936000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8" name="Google Shape;146;p15">
            <a:extLst>
              <a:ext uri="{FF2B5EF4-FFF2-40B4-BE49-F238E27FC236}">
                <a16:creationId xmlns:a16="http://schemas.microsoft.com/office/drawing/2014/main" id="{DEF15A0B-F5BB-9A83-7662-EAAE3EF3AA6F}"/>
              </a:ext>
            </a:extLst>
          </p:cNvPr>
          <p:cNvSpPr>
            <a:spLocks noGrp="1"/>
          </p:cNvSpPr>
          <p:nvPr/>
        </p:nvSpPr>
        <p:spPr>
          <a:xfrm>
            <a:off x="7575126" y="4731978"/>
            <a:ext cx="209586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04547F"/>
                </a:solidFill>
                <a:latin typeface="Calibri"/>
                <a:ea typeface="Calibri"/>
                <a:cs typeface="Calibri"/>
              </a:rPr>
              <a:t>EXPLICAÇÃO</a:t>
            </a:r>
            <a:endParaRPr sz="1800" b="1" i="0" u="none" kern="1200" cap="none" spc="0" baseline="0">
              <a:ln>
                <a:noFill/>
              </a:ln>
              <a:solidFill>
                <a:srgbClr val="04547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Straight Connector 70">
            <a:extLst>
              <a:ext uri="{FF2B5EF4-FFF2-40B4-BE49-F238E27FC236}">
                <a16:creationId xmlns:a16="http://schemas.microsoft.com/office/drawing/2014/main" id="{6E215458-5E51-41EE-8EB1-C04AED243B6C}"/>
              </a:ext>
            </a:extLst>
          </p:cNvPr>
          <p:cNvSpPr>
            <a:spLocks noGrp="1"/>
          </p:cNvSpPr>
          <p:nvPr/>
        </p:nvSpPr>
        <p:spPr>
          <a:xfrm>
            <a:off x="7510990" y="4789128"/>
            <a:ext cx="0" cy="936000"/>
          </a:xfrm>
          <a:prstGeom prst="line">
            <a:avLst/>
          </a:prstGeom>
          <a:ln w="38100">
            <a:solidFill>
              <a:srgbClr val="045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662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99B2ED-F66B-401E-A944-5842960A632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 sz="2800" dirty="0">
                <a:solidFill>
                  <a:srgbClr val="04547F"/>
                </a:solidFill>
              </a:rPr>
              <a:t>Dilemas e decisões</a:t>
            </a:r>
            <a:endParaRPr sz="2800" dirty="0"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6D5E3-D612-4B3C-A74B-C79F6452829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Seis </a:t>
            </a:r>
            <a:r>
              <a:rPr lang="pt-PT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dilemas, seis </a:t>
            </a:r>
            <a:r>
              <a:rPr b="1" i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decisões</a:t>
            </a:r>
            <a:r>
              <a:rPr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 com </a:t>
            </a:r>
            <a:r>
              <a:rPr b="1" i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efeitos</a:t>
            </a:r>
            <a:r>
              <a:rPr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 reais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8205339-321A-546E-B87F-89C191C042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6</a:t>
            </a:fld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B35A10-E979-48BB-9CA6-40AEFF73D46E}"/>
              </a:ext>
            </a:extLst>
          </p:cNvPr>
          <p:cNvSpPr>
            <a:spLocks noGrp="1"/>
          </p:cNvSpPr>
          <p:nvPr/>
        </p:nvSpPr>
        <p:spPr>
          <a:xfrm>
            <a:off x="1057851" y="2226399"/>
            <a:ext cx="4685724" cy="296740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ESTÁGIO POR CUNHA</a:t>
            </a:r>
            <a:endParaRPr b="1" i="0" u="none" kern="1200" cap="none" spc="0" baseline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vaga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(escola, entidade)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é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garantida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seleção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mérito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Quem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fica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excluído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b="1" dirty="0">
                <a:solidFill>
                  <a:srgbClr val="0E2841"/>
                </a:solidFill>
                <a:latin typeface="Calibri"/>
              </a:rPr>
              <a:t>DOCUMENTO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Pedem-te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assines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ler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A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confiança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dispensa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verificação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  <a:endParaRPr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endParaRPr lang="pt-PT" b="1" i="0" u="none" kern="1200" cap="none" spc="0" baseline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endParaRPr b="1" i="0" u="none" kern="1200" cap="none" spc="0" baseline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DESVIO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b="0" dirty="0">
                <a:solidFill>
                  <a:srgbClr val="26313D"/>
                </a:solidFill>
                <a:latin typeface="Calibri"/>
              </a:rPr>
              <a:t>Descobres indícios ou provas de ilegalidades num projeto. </a:t>
            </a: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i="1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Que passos são seguros e legítimos?</a:t>
            </a:r>
            <a:endParaRPr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01767E-9600-400F-BEAE-127BB1DB8A8D}"/>
              </a:ext>
            </a:extLst>
          </p:cNvPr>
          <p:cNvSpPr>
            <a:spLocks noGrp="1"/>
          </p:cNvSpPr>
          <p:nvPr/>
        </p:nvSpPr>
        <p:spPr>
          <a:xfrm>
            <a:off x="6813441" y="2259348"/>
            <a:ext cx="4741881" cy="329456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DADOS</a:t>
            </a:r>
            <a:endParaRPr b="1" i="0" u="none" kern="1200" cap="none" spc="0" baseline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Não tens dados para confirmar 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hipótese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do teu trabalho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Ajustas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a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conclusão</a:t>
            </a:r>
            <a:r>
              <a:rPr lang="pt-PT"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, mencionando esse facto,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manipulas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os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dados?</a:t>
            </a: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endParaRPr b="1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b="1" dirty="0">
                <a:solidFill>
                  <a:srgbClr val="0E2841"/>
                </a:solidFill>
                <a:latin typeface="Calibri"/>
              </a:rPr>
              <a:t>INFLUÊNCIA PAGA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 influenciador p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romove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produto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revelar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que foi pago para o fazer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A informação e a tua decisão são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seguras e 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livre</a:t>
            </a:r>
            <a:r>
              <a:rPr lang="pt-PT"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s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  <a:r>
              <a:rPr lang="pt-PT"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endParaRPr b="1" i="0" u="none" kern="1200" cap="none" spc="0" baseline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LEI INJUSTA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lvl="0"/>
            <a:r>
              <a:rPr lang="pt-PT" sz="1600" dirty="0"/>
              <a:t>Uma lei passa a proibir as redes sociais a menores de 21 anos. Tens 16 e discordas profundamente. </a:t>
            </a:r>
          </a:p>
          <a:p>
            <a:pPr lvl="0"/>
            <a:r>
              <a:rPr lang="pt-PT" sz="1600" b="0" i="1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Discordar profundamente de uma lei justifica ignorá-la ou exige (re)ação democrática, individual ou coletiva?</a:t>
            </a:r>
            <a:endParaRPr b="0"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id="{EC947AE8-6092-3FAE-5990-1698D17760F6}"/>
              </a:ext>
            </a:extLst>
          </p:cNvPr>
          <p:cNvCxnSpPr>
            <a:cxnSpLocks/>
          </p:cNvCxnSpPr>
          <p:nvPr/>
        </p:nvCxnSpPr>
        <p:spPr>
          <a:xfrm>
            <a:off x="6096000" y="2226399"/>
            <a:ext cx="0" cy="3438677"/>
          </a:xfrm>
          <a:prstGeom prst="line">
            <a:avLst/>
          </a:prstGeom>
          <a:ln w="28575">
            <a:solidFill>
              <a:srgbClr val="045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7B449609-1E83-2608-F77F-5D34A5E07AE1}"/>
              </a:ext>
            </a:extLst>
          </p:cNvPr>
          <p:cNvSpPr>
            <a:spLocks noGrp="1"/>
          </p:cNvSpPr>
          <p:nvPr/>
        </p:nvSpPr>
        <p:spPr>
          <a:xfrm>
            <a:off x="501441" y="2134748"/>
            <a:ext cx="540946" cy="540946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06104ED-DA82-2375-E104-EF87E058A00D}"/>
              </a:ext>
            </a:extLst>
          </p:cNvPr>
          <p:cNvSpPr>
            <a:spLocks noGrp="1"/>
          </p:cNvSpPr>
          <p:nvPr/>
        </p:nvSpPr>
        <p:spPr>
          <a:xfrm>
            <a:off x="569059" y="2202366"/>
            <a:ext cx="405710" cy="40571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0D19E-2D95-5995-BFDF-ECA56CA25BDD}"/>
              </a:ext>
            </a:extLst>
          </p:cNvPr>
          <p:cNvSpPr>
            <a:spLocks noGrp="1"/>
          </p:cNvSpPr>
          <p:nvPr/>
        </p:nvSpPr>
        <p:spPr>
          <a:xfrm>
            <a:off x="636677" y="2269984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B903D31-A2E5-98B6-BEE9-069C4BB65282}"/>
              </a:ext>
            </a:extLst>
          </p:cNvPr>
          <p:cNvSpPr>
            <a:spLocks noGrp="1"/>
          </p:cNvSpPr>
          <p:nvPr/>
        </p:nvSpPr>
        <p:spPr>
          <a:xfrm>
            <a:off x="6177953" y="3402408"/>
            <a:ext cx="540946" cy="540946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C954659-569D-85D4-4A37-6967DF3E118A}"/>
              </a:ext>
            </a:extLst>
          </p:cNvPr>
          <p:cNvSpPr>
            <a:spLocks noGrp="1"/>
          </p:cNvSpPr>
          <p:nvPr/>
        </p:nvSpPr>
        <p:spPr>
          <a:xfrm>
            <a:off x="6245571" y="3470026"/>
            <a:ext cx="405710" cy="40571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78216A-F4F0-F1F9-94CA-0C3333B9DFFE}"/>
              </a:ext>
            </a:extLst>
          </p:cNvPr>
          <p:cNvSpPr>
            <a:spLocks noGrp="1"/>
          </p:cNvSpPr>
          <p:nvPr/>
        </p:nvSpPr>
        <p:spPr>
          <a:xfrm>
            <a:off x="6313189" y="3537644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579EA89-D628-95FB-1F28-AB6F11CDF2C2}"/>
              </a:ext>
            </a:extLst>
          </p:cNvPr>
          <p:cNvSpPr>
            <a:spLocks noGrp="1"/>
          </p:cNvSpPr>
          <p:nvPr/>
        </p:nvSpPr>
        <p:spPr>
          <a:xfrm>
            <a:off x="6184248" y="2134748"/>
            <a:ext cx="540946" cy="540946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EBD9482-F8FC-104A-C96F-F106C1EBC57B}"/>
              </a:ext>
            </a:extLst>
          </p:cNvPr>
          <p:cNvSpPr>
            <a:spLocks noGrp="1"/>
          </p:cNvSpPr>
          <p:nvPr/>
        </p:nvSpPr>
        <p:spPr>
          <a:xfrm>
            <a:off x="6251866" y="2202366"/>
            <a:ext cx="405710" cy="40571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EAD5A3-4D9E-06CA-FC93-96279EC3D47D}"/>
              </a:ext>
            </a:extLst>
          </p:cNvPr>
          <p:cNvSpPr>
            <a:spLocks noGrp="1"/>
          </p:cNvSpPr>
          <p:nvPr/>
        </p:nvSpPr>
        <p:spPr>
          <a:xfrm>
            <a:off x="6319484" y="2269984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 dirty="0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169E017-2559-7285-BDA4-CD926A16A33B}"/>
              </a:ext>
            </a:extLst>
          </p:cNvPr>
          <p:cNvSpPr>
            <a:spLocks noGrp="1"/>
          </p:cNvSpPr>
          <p:nvPr/>
        </p:nvSpPr>
        <p:spPr>
          <a:xfrm>
            <a:off x="501441" y="4645742"/>
            <a:ext cx="540946" cy="540946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D9D16DE-28D2-E1CA-829D-371D5EED9AC6}"/>
              </a:ext>
            </a:extLst>
          </p:cNvPr>
          <p:cNvSpPr>
            <a:spLocks noGrp="1"/>
          </p:cNvSpPr>
          <p:nvPr/>
        </p:nvSpPr>
        <p:spPr>
          <a:xfrm>
            <a:off x="569059" y="4713360"/>
            <a:ext cx="405710" cy="40571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281F002-0E06-3FDB-FD8B-61AD59E68893}"/>
              </a:ext>
            </a:extLst>
          </p:cNvPr>
          <p:cNvSpPr>
            <a:spLocks noGrp="1"/>
          </p:cNvSpPr>
          <p:nvPr/>
        </p:nvSpPr>
        <p:spPr>
          <a:xfrm>
            <a:off x="636677" y="4780978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12D6C24-CAF2-E36B-042A-68E7EEFC55A1}"/>
              </a:ext>
            </a:extLst>
          </p:cNvPr>
          <p:cNvSpPr>
            <a:spLocks noGrp="1"/>
          </p:cNvSpPr>
          <p:nvPr/>
        </p:nvSpPr>
        <p:spPr>
          <a:xfrm>
            <a:off x="501441" y="3402408"/>
            <a:ext cx="540946" cy="540946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1198532-135C-7B39-5EB6-5ECF0AE5D587}"/>
              </a:ext>
            </a:extLst>
          </p:cNvPr>
          <p:cNvSpPr>
            <a:spLocks noGrp="1"/>
          </p:cNvSpPr>
          <p:nvPr/>
        </p:nvSpPr>
        <p:spPr>
          <a:xfrm>
            <a:off x="569059" y="3470026"/>
            <a:ext cx="405710" cy="40571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265C360-14F7-41AC-343D-B2BE29184DE6}"/>
              </a:ext>
            </a:extLst>
          </p:cNvPr>
          <p:cNvSpPr>
            <a:spLocks noGrp="1"/>
          </p:cNvSpPr>
          <p:nvPr/>
        </p:nvSpPr>
        <p:spPr>
          <a:xfrm>
            <a:off x="636677" y="3537644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52D643F-CBD2-3646-23EB-78374E777A87}"/>
              </a:ext>
            </a:extLst>
          </p:cNvPr>
          <p:cNvSpPr>
            <a:spLocks noGrp="1"/>
          </p:cNvSpPr>
          <p:nvPr/>
        </p:nvSpPr>
        <p:spPr>
          <a:xfrm>
            <a:off x="6177953" y="4645742"/>
            <a:ext cx="540946" cy="540946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49D61AB-FEBD-49FA-933B-9EC83AF84E9C}"/>
              </a:ext>
            </a:extLst>
          </p:cNvPr>
          <p:cNvSpPr>
            <a:spLocks noGrp="1"/>
          </p:cNvSpPr>
          <p:nvPr/>
        </p:nvSpPr>
        <p:spPr>
          <a:xfrm>
            <a:off x="6245571" y="4713360"/>
            <a:ext cx="405710" cy="40571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7671996-A1FA-AFC0-64FD-6AE0622E7ED0}"/>
              </a:ext>
            </a:extLst>
          </p:cNvPr>
          <p:cNvSpPr>
            <a:spLocks noGrp="1"/>
          </p:cNvSpPr>
          <p:nvPr/>
        </p:nvSpPr>
        <p:spPr>
          <a:xfrm>
            <a:off x="6313189" y="4780978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pic>
        <p:nvPicPr>
          <p:cNvPr id="58" name="Imagem 9">
            <a:extLst>
              <a:ext uri="{FF2B5EF4-FFF2-40B4-BE49-F238E27FC236}">
                <a16:creationId xmlns:a16="http://schemas.microsoft.com/office/drawing/2014/main" id="{1BC56BAF-F8CF-B354-4A2B-6991EE00A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783" y="1123111"/>
            <a:ext cx="860143" cy="82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68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99B2ED-F66B-401E-A944-5842960A632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sz="2800">
                <a:solidFill>
                  <a:srgbClr val="04547F"/>
                </a:solidFill>
              </a:rPr>
              <a:t>Seis dilemas na escola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6D5E3-D612-4B3C-A74B-C79F6452829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/>
              <a:t>E</a:t>
            </a:r>
            <a:r>
              <a:rPr lang="pt-PT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xercício em sala: s</a:t>
            </a:r>
            <a:r>
              <a:rPr b="1" i="1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eis</a:t>
            </a:r>
            <a:r>
              <a:rPr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grupos</a:t>
            </a:r>
            <a:r>
              <a:rPr lang="pt-PT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, c</a:t>
            </a:r>
            <a:r>
              <a:rPr b="1" i="1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ada</a:t>
            </a:r>
            <a:r>
              <a:rPr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grupo</a:t>
            </a:r>
            <a:r>
              <a:rPr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prepara</a:t>
            </a:r>
            <a:r>
              <a:rPr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 a </a:t>
            </a:r>
            <a:r>
              <a:rPr b="1" i="1" err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defesa</a:t>
            </a:r>
            <a:r>
              <a:rPr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 de A e de B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8205339-321A-546E-B87F-89C191C042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30A04-5A25-9E0C-9436-126091DB86B3}" type="slidenum"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case-1-panel">
            <a:extLst>
              <a:ext uri="{FF2B5EF4-FFF2-40B4-BE49-F238E27FC236}">
                <a16:creationId xmlns:a16="http://schemas.microsoft.com/office/drawing/2014/main" id="{C61BDFBB-DDF1-4D2A-8733-B332E6931AC2}"/>
              </a:ext>
            </a:extLst>
          </p:cNvPr>
          <p:cNvSpPr>
            <a:spLocks noGrp="1"/>
          </p:cNvSpPr>
          <p:nvPr/>
        </p:nvSpPr>
        <p:spPr>
          <a:xfrm>
            <a:off x="685800" y="2209800"/>
            <a:ext cx="3505200" cy="1695450"/>
          </a:xfrm>
          <a:prstGeom prst="roundRect">
            <a:avLst>
              <a:gd name="adj" fmla="val 5618"/>
            </a:avLst>
          </a:prstGeom>
          <a:solidFill>
            <a:srgbClr val="F5F8FA"/>
          </a:solidFill>
          <a:ln w="9525">
            <a:solidFill>
              <a:srgbClr val="D6E1E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ase-1-header-band">
            <a:extLst>
              <a:ext uri="{FF2B5EF4-FFF2-40B4-BE49-F238E27FC236}">
                <a16:creationId xmlns:a16="http://schemas.microsoft.com/office/drawing/2014/main" id="{585257D9-F185-45B8-AA98-E79DF603AB1C}"/>
              </a:ext>
            </a:extLst>
          </p:cNvPr>
          <p:cNvSpPr>
            <a:spLocks noGrp="1"/>
          </p:cNvSpPr>
          <p:nvPr/>
        </p:nvSpPr>
        <p:spPr>
          <a:xfrm>
            <a:off x="685800" y="2209800"/>
            <a:ext cx="3505200" cy="266700"/>
          </a:xfrm>
          <a:prstGeom prst="rect">
            <a:avLst/>
          </a:prstGeom>
          <a:solidFill>
            <a:srgbClr val="04547F"/>
          </a:solidFill>
          <a:ln w="0">
            <a:solidFill>
              <a:srgbClr val="04547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case-1-title">
            <a:extLst>
              <a:ext uri="{FF2B5EF4-FFF2-40B4-BE49-F238E27FC236}">
                <a16:creationId xmlns:a16="http://schemas.microsoft.com/office/drawing/2014/main" id="{75E234E5-F258-4584-BF01-2E7F2CBC90C1}"/>
              </a:ext>
            </a:extLst>
          </p:cNvPr>
          <p:cNvSpPr>
            <a:spLocks noGrp="1"/>
          </p:cNvSpPr>
          <p:nvPr/>
        </p:nvSpPr>
        <p:spPr>
          <a:xfrm>
            <a:off x="781050" y="2257425"/>
            <a:ext cx="33147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  O TRABALHO COM IA</a:t>
            </a:r>
          </a:p>
        </p:txBody>
      </p:sp>
      <p:sp>
        <p:nvSpPr>
          <p:cNvPr id="12" name="case-1-situation">
            <a:extLst>
              <a:ext uri="{FF2B5EF4-FFF2-40B4-BE49-F238E27FC236}">
                <a16:creationId xmlns:a16="http://schemas.microsoft.com/office/drawing/2014/main" id="{432810FA-8655-49EC-B0AB-C4BC0EC49642}"/>
              </a:ext>
            </a:extLst>
          </p:cNvPr>
          <p:cNvSpPr>
            <a:spLocks noGrp="1"/>
          </p:cNvSpPr>
          <p:nvPr/>
        </p:nvSpPr>
        <p:spPr>
          <a:xfrm>
            <a:off x="790575" y="2552700"/>
            <a:ext cx="32956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permite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IA se for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declarada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aluno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diz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«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usei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para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rever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», mas a IA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escreveu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3" name="case-1-position-a">
            <a:extLst>
              <a:ext uri="{FF2B5EF4-FFF2-40B4-BE49-F238E27FC236}">
                <a16:creationId xmlns:a16="http://schemas.microsoft.com/office/drawing/2014/main" id="{1A3BBC05-7202-4D07-9682-A707EE4F91AB}"/>
              </a:ext>
            </a:extLst>
          </p:cNvPr>
          <p:cNvSpPr>
            <a:spLocks noGrp="1"/>
          </p:cNvSpPr>
          <p:nvPr/>
        </p:nvSpPr>
        <p:spPr>
          <a:xfrm>
            <a:off x="790575" y="3076575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«Cumpri. Reescrevi por palavras minhas.»</a:t>
            </a:r>
          </a:p>
        </p:txBody>
      </p:sp>
      <p:sp>
        <p:nvSpPr>
          <p:cNvPr id="14" name="case-1-position-b">
            <a:extLst>
              <a:ext uri="{FF2B5EF4-FFF2-40B4-BE49-F238E27FC236}">
                <a16:creationId xmlns:a16="http://schemas.microsoft.com/office/drawing/2014/main" id="{62839A87-8202-4CD0-96B0-C9F79EA787B2}"/>
              </a:ext>
            </a:extLst>
          </p:cNvPr>
          <p:cNvSpPr>
            <a:spLocks noGrp="1"/>
          </p:cNvSpPr>
          <p:nvPr/>
        </p:nvSpPr>
        <p:spPr>
          <a:xfrm>
            <a:off x="790575" y="3467100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C97D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«A regra protegia a autoria. O trabalho não é meu.»</a:t>
            </a:r>
          </a:p>
        </p:txBody>
      </p:sp>
      <p:sp>
        <p:nvSpPr>
          <p:cNvPr id="15" name="case-2-panel">
            <a:extLst>
              <a:ext uri="{FF2B5EF4-FFF2-40B4-BE49-F238E27FC236}">
                <a16:creationId xmlns:a16="http://schemas.microsoft.com/office/drawing/2014/main" id="{B13AB9D1-7E83-4C31-B0AE-D75B790702BB}"/>
              </a:ext>
            </a:extLst>
          </p:cNvPr>
          <p:cNvSpPr>
            <a:spLocks noGrp="1"/>
          </p:cNvSpPr>
          <p:nvPr/>
        </p:nvSpPr>
        <p:spPr>
          <a:xfrm>
            <a:off x="4343400" y="2209800"/>
            <a:ext cx="3505200" cy="1695450"/>
          </a:xfrm>
          <a:prstGeom prst="roundRect">
            <a:avLst>
              <a:gd name="adj" fmla="val 5618"/>
            </a:avLst>
          </a:prstGeom>
          <a:solidFill>
            <a:srgbClr val="F5F8FA"/>
          </a:solidFill>
          <a:ln w="9525">
            <a:solidFill>
              <a:srgbClr val="D6E1E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case-2-header-band">
            <a:extLst>
              <a:ext uri="{FF2B5EF4-FFF2-40B4-BE49-F238E27FC236}">
                <a16:creationId xmlns:a16="http://schemas.microsoft.com/office/drawing/2014/main" id="{931E9959-4B9B-4721-9077-6518EDDEDF96}"/>
              </a:ext>
            </a:extLst>
          </p:cNvPr>
          <p:cNvSpPr>
            <a:spLocks noGrp="1"/>
          </p:cNvSpPr>
          <p:nvPr/>
        </p:nvSpPr>
        <p:spPr>
          <a:xfrm>
            <a:off x="4343400" y="2209800"/>
            <a:ext cx="3505200" cy="266700"/>
          </a:xfrm>
          <a:prstGeom prst="rect">
            <a:avLst/>
          </a:prstGeom>
          <a:solidFill>
            <a:srgbClr val="1C97D5"/>
          </a:solidFill>
          <a:ln w="0">
            <a:solidFill>
              <a:srgbClr val="1C97D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ase-2-title">
            <a:extLst>
              <a:ext uri="{FF2B5EF4-FFF2-40B4-BE49-F238E27FC236}">
                <a16:creationId xmlns:a16="http://schemas.microsoft.com/office/drawing/2014/main" id="{1D3A8438-5DAF-4636-BA22-376BB50EFC29}"/>
              </a:ext>
            </a:extLst>
          </p:cNvPr>
          <p:cNvSpPr>
            <a:spLocks noGrp="1"/>
          </p:cNvSpPr>
          <p:nvPr/>
        </p:nvSpPr>
        <p:spPr>
          <a:xfrm>
            <a:off x="4438650" y="2257425"/>
            <a:ext cx="33147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  O GRUPO DA TURMA</a:t>
            </a:r>
          </a:p>
        </p:txBody>
      </p:sp>
      <p:sp>
        <p:nvSpPr>
          <p:cNvPr id="18" name="case-2-situation">
            <a:extLst>
              <a:ext uri="{FF2B5EF4-FFF2-40B4-BE49-F238E27FC236}">
                <a16:creationId xmlns:a16="http://schemas.microsoft.com/office/drawing/2014/main" id="{5974E478-96DA-4BE3-A199-84F1D5EEA364}"/>
              </a:ext>
            </a:extLst>
          </p:cNvPr>
          <p:cNvSpPr>
            <a:spLocks noGrp="1"/>
          </p:cNvSpPr>
          <p:nvPr/>
        </p:nvSpPr>
        <p:spPr>
          <a:xfrm>
            <a:off x="4448175" y="2552700"/>
            <a:ext cx="32956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Durante um teste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online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alguém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publica as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respostas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no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grupo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O professor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nome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9" name="case-2-position-a">
            <a:extLst>
              <a:ext uri="{FF2B5EF4-FFF2-40B4-BE49-F238E27FC236}">
                <a16:creationId xmlns:a16="http://schemas.microsoft.com/office/drawing/2014/main" id="{CC4DAAC2-4CED-435B-BD29-E208251D6542}"/>
              </a:ext>
            </a:extLst>
          </p:cNvPr>
          <p:cNvSpPr>
            <a:spLocks noGrp="1"/>
          </p:cNvSpPr>
          <p:nvPr/>
        </p:nvSpPr>
        <p:spPr>
          <a:xfrm>
            <a:off x="4448175" y="3076575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«Denunciar é trair o grupo.»</a:t>
            </a:r>
          </a:p>
        </p:txBody>
      </p:sp>
      <p:sp>
        <p:nvSpPr>
          <p:cNvPr id="20" name="case-2-position-b">
            <a:extLst>
              <a:ext uri="{FF2B5EF4-FFF2-40B4-BE49-F238E27FC236}">
                <a16:creationId xmlns:a16="http://schemas.microsoft.com/office/drawing/2014/main" id="{B693F85A-3FC4-4F9C-B9CB-9108AF41FD1A}"/>
              </a:ext>
            </a:extLst>
          </p:cNvPr>
          <p:cNvSpPr>
            <a:spLocks noGrp="1"/>
          </p:cNvSpPr>
          <p:nvPr/>
        </p:nvSpPr>
        <p:spPr>
          <a:xfrm>
            <a:off x="4448175" y="3467100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C97D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«Calar protege quem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prejudicou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aquele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copiou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.»</a:t>
            </a:r>
          </a:p>
        </p:txBody>
      </p:sp>
      <p:sp>
        <p:nvSpPr>
          <p:cNvPr id="21" name="case-3-panel">
            <a:extLst>
              <a:ext uri="{FF2B5EF4-FFF2-40B4-BE49-F238E27FC236}">
                <a16:creationId xmlns:a16="http://schemas.microsoft.com/office/drawing/2014/main" id="{119C7C84-B74C-42AD-A471-320883C26D81}"/>
              </a:ext>
            </a:extLst>
          </p:cNvPr>
          <p:cNvSpPr>
            <a:spLocks noGrp="1"/>
          </p:cNvSpPr>
          <p:nvPr/>
        </p:nvSpPr>
        <p:spPr>
          <a:xfrm>
            <a:off x="8001000" y="2209800"/>
            <a:ext cx="3505200" cy="1695450"/>
          </a:xfrm>
          <a:prstGeom prst="roundRect">
            <a:avLst>
              <a:gd name="adj" fmla="val 5618"/>
            </a:avLst>
          </a:prstGeom>
          <a:solidFill>
            <a:srgbClr val="F5F8FA"/>
          </a:solidFill>
          <a:ln w="9525">
            <a:solidFill>
              <a:srgbClr val="D6E1E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case-3-header-band">
            <a:extLst>
              <a:ext uri="{FF2B5EF4-FFF2-40B4-BE49-F238E27FC236}">
                <a16:creationId xmlns:a16="http://schemas.microsoft.com/office/drawing/2014/main" id="{4DF9C360-6747-4335-B6F7-00801339F0A0}"/>
              </a:ext>
            </a:extLst>
          </p:cNvPr>
          <p:cNvSpPr>
            <a:spLocks noGrp="1"/>
          </p:cNvSpPr>
          <p:nvPr/>
        </p:nvSpPr>
        <p:spPr>
          <a:xfrm>
            <a:off x="8001000" y="2209800"/>
            <a:ext cx="3505200" cy="266700"/>
          </a:xfrm>
          <a:prstGeom prst="rect">
            <a:avLst/>
          </a:prstGeom>
          <a:solidFill>
            <a:srgbClr val="E77728"/>
          </a:solidFill>
          <a:ln w="0">
            <a:solidFill>
              <a:srgbClr val="E7772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case-3-title">
            <a:extLst>
              <a:ext uri="{FF2B5EF4-FFF2-40B4-BE49-F238E27FC236}">
                <a16:creationId xmlns:a16="http://schemas.microsoft.com/office/drawing/2014/main" id="{9BDB676F-2140-4F4D-A038-2B6D43CAD3F3}"/>
              </a:ext>
            </a:extLst>
          </p:cNvPr>
          <p:cNvSpPr>
            <a:spLocks noGrp="1"/>
          </p:cNvSpPr>
          <p:nvPr/>
        </p:nvSpPr>
        <p:spPr>
          <a:xfrm>
            <a:off x="8096250" y="2257425"/>
            <a:ext cx="33147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3  O TELEMÓVEL DO PROFESSOR</a:t>
            </a:r>
          </a:p>
        </p:txBody>
      </p:sp>
      <p:sp>
        <p:nvSpPr>
          <p:cNvPr id="24" name="case-3-situation">
            <a:extLst>
              <a:ext uri="{FF2B5EF4-FFF2-40B4-BE49-F238E27FC236}">
                <a16:creationId xmlns:a16="http://schemas.microsoft.com/office/drawing/2014/main" id="{6BA36C3E-A826-432A-8862-1B9E5D1D44C9}"/>
              </a:ext>
            </a:extLst>
          </p:cNvPr>
          <p:cNvSpPr>
            <a:spLocks noGrp="1"/>
          </p:cNvSpPr>
          <p:nvPr/>
        </p:nvSpPr>
        <p:spPr>
          <a:xfrm>
            <a:off x="8105775" y="2552700"/>
            <a:ext cx="32956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escola proíbe telemóveis na aula. Um professor responde a mensagens. Um aluno filma e publica.</a:t>
            </a:r>
          </a:p>
        </p:txBody>
      </p:sp>
      <p:sp>
        <p:nvSpPr>
          <p:cNvPr id="25" name="case-3-position-a">
            <a:extLst>
              <a:ext uri="{FF2B5EF4-FFF2-40B4-BE49-F238E27FC236}">
                <a16:creationId xmlns:a16="http://schemas.microsoft.com/office/drawing/2014/main" id="{48139DED-94D2-4F8E-8798-E1BEF30BC49D}"/>
              </a:ext>
            </a:extLst>
          </p:cNvPr>
          <p:cNvSpPr>
            <a:spLocks noGrp="1"/>
          </p:cNvSpPr>
          <p:nvPr/>
        </p:nvSpPr>
        <p:spPr>
          <a:xfrm>
            <a:off x="8105775" y="3076575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«Quem exige também tem de cumprir. Expor é legítimo.»</a:t>
            </a:r>
          </a:p>
        </p:txBody>
      </p:sp>
      <p:sp>
        <p:nvSpPr>
          <p:cNvPr id="26" name="case-3-position-b">
            <a:extLst>
              <a:ext uri="{FF2B5EF4-FFF2-40B4-BE49-F238E27FC236}">
                <a16:creationId xmlns:a16="http://schemas.microsoft.com/office/drawing/2014/main" id="{2447C908-6F4E-4BFB-939A-7EF9A2D817D2}"/>
              </a:ext>
            </a:extLst>
          </p:cNvPr>
          <p:cNvSpPr>
            <a:spLocks noGrp="1"/>
          </p:cNvSpPr>
          <p:nvPr/>
        </p:nvSpPr>
        <p:spPr>
          <a:xfrm>
            <a:off x="8105775" y="3467100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C97D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«A falta não autoriza violar a imagem. Há canais próprios.»</a:t>
            </a:r>
          </a:p>
        </p:txBody>
      </p:sp>
      <p:sp>
        <p:nvSpPr>
          <p:cNvPr id="27" name="case-4-panel">
            <a:extLst>
              <a:ext uri="{FF2B5EF4-FFF2-40B4-BE49-F238E27FC236}">
                <a16:creationId xmlns:a16="http://schemas.microsoft.com/office/drawing/2014/main" id="{79351A49-FEF9-4A72-8522-13CDDC175A25}"/>
              </a:ext>
            </a:extLst>
          </p:cNvPr>
          <p:cNvSpPr>
            <a:spLocks noGrp="1"/>
          </p:cNvSpPr>
          <p:nvPr/>
        </p:nvSpPr>
        <p:spPr>
          <a:xfrm>
            <a:off x="685800" y="4000500"/>
            <a:ext cx="3505200" cy="1695450"/>
          </a:xfrm>
          <a:prstGeom prst="roundRect">
            <a:avLst>
              <a:gd name="adj" fmla="val 5618"/>
            </a:avLst>
          </a:prstGeom>
          <a:solidFill>
            <a:srgbClr val="F5F8FA"/>
          </a:solidFill>
          <a:ln w="9525">
            <a:solidFill>
              <a:srgbClr val="D6E1E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case-4-header-band">
            <a:extLst>
              <a:ext uri="{FF2B5EF4-FFF2-40B4-BE49-F238E27FC236}">
                <a16:creationId xmlns:a16="http://schemas.microsoft.com/office/drawing/2014/main" id="{8B5A2A9A-090F-456C-B407-A716793D69C9}"/>
              </a:ext>
            </a:extLst>
          </p:cNvPr>
          <p:cNvSpPr>
            <a:spLocks noGrp="1"/>
          </p:cNvSpPr>
          <p:nvPr/>
        </p:nvSpPr>
        <p:spPr>
          <a:xfrm>
            <a:off x="685800" y="4000500"/>
            <a:ext cx="3505200" cy="266700"/>
          </a:xfrm>
          <a:prstGeom prst="rect">
            <a:avLst/>
          </a:prstGeom>
          <a:solidFill>
            <a:srgbClr val="2FA4A9"/>
          </a:solidFill>
          <a:ln w="0">
            <a:solidFill>
              <a:srgbClr val="2FA4A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case-4-title">
            <a:extLst>
              <a:ext uri="{FF2B5EF4-FFF2-40B4-BE49-F238E27FC236}">
                <a16:creationId xmlns:a16="http://schemas.microsoft.com/office/drawing/2014/main" id="{DFB89DC4-47E5-4B61-BD89-FB49308936DA}"/>
              </a:ext>
            </a:extLst>
          </p:cNvPr>
          <p:cNvSpPr>
            <a:spLocks noGrp="1"/>
          </p:cNvSpPr>
          <p:nvPr/>
        </p:nvSpPr>
        <p:spPr>
          <a:xfrm>
            <a:off x="781050" y="4048125"/>
            <a:ext cx="33147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4  A ELEIÇÃO DA ASSOCIAÇÃO</a:t>
            </a:r>
          </a:p>
        </p:txBody>
      </p:sp>
      <p:sp>
        <p:nvSpPr>
          <p:cNvPr id="30" name="case-4-situation">
            <a:extLst>
              <a:ext uri="{FF2B5EF4-FFF2-40B4-BE49-F238E27FC236}">
                <a16:creationId xmlns:a16="http://schemas.microsoft.com/office/drawing/2014/main" id="{3F565985-74C2-415C-B78D-F6D8301B9EBA}"/>
              </a:ext>
            </a:extLst>
          </p:cNvPr>
          <p:cNvSpPr>
            <a:spLocks noGrp="1"/>
          </p:cNvSpPr>
          <p:nvPr/>
        </p:nvSpPr>
        <p:spPr>
          <a:xfrm>
            <a:off x="790575" y="4343400"/>
            <a:ext cx="32956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Numa eleição eletrónica, uma lista descobre que o sistema permite à mesma pessoa votar várias vezes, usando contas de utilizador diferentes. Ela não aproveita a falha, mas também não a comunica.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1" name="case-4-position-a">
            <a:extLst>
              <a:ext uri="{FF2B5EF4-FFF2-40B4-BE49-F238E27FC236}">
                <a16:creationId xmlns:a16="http://schemas.microsoft.com/office/drawing/2014/main" id="{98ACF583-08D8-44BC-90F8-8C0F81B86400}"/>
              </a:ext>
            </a:extLst>
          </p:cNvPr>
          <p:cNvSpPr>
            <a:spLocks noGrp="1"/>
          </p:cNvSpPr>
          <p:nvPr/>
        </p:nvSpPr>
        <p:spPr>
          <a:xfrm>
            <a:off x="790575" y="5098501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fizemos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nada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errado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.»</a:t>
            </a:r>
          </a:p>
        </p:txBody>
      </p:sp>
      <p:sp>
        <p:nvSpPr>
          <p:cNvPr id="32" name="case-4-position-b">
            <a:extLst>
              <a:ext uri="{FF2B5EF4-FFF2-40B4-BE49-F238E27FC236}">
                <a16:creationId xmlns:a16="http://schemas.microsoft.com/office/drawing/2014/main" id="{1B611847-212F-4EF3-B4B7-2EFA38AF86D2}"/>
              </a:ext>
            </a:extLst>
          </p:cNvPr>
          <p:cNvSpPr>
            <a:spLocks noGrp="1"/>
          </p:cNvSpPr>
          <p:nvPr/>
        </p:nvSpPr>
        <p:spPr>
          <a:xfrm>
            <a:off x="790575" y="5341881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C97D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Ficar calado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tolera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fraude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falha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permite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.»</a:t>
            </a:r>
          </a:p>
        </p:txBody>
      </p:sp>
      <p:sp>
        <p:nvSpPr>
          <p:cNvPr id="33" name="case-5-panel">
            <a:extLst>
              <a:ext uri="{FF2B5EF4-FFF2-40B4-BE49-F238E27FC236}">
                <a16:creationId xmlns:a16="http://schemas.microsoft.com/office/drawing/2014/main" id="{353D91FD-9312-4C1C-84C7-F43A0540CCE8}"/>
              </a:ext>
            </a:extLst>
          </p:cNvPr>
          <p:cNvSpPr>
            <a:spLocks noGrp="1"/>
          </p:cNvSpPr>
          <p:nvPr/>
        </p:nvSpPr>
        <p:spPr>
          <a:xfrm>
            <a:off x="4343400" y="4000500"/>
            <a:ext cx="3505200" cy="1695450"/>
          </a:xfrm>
          <a:prstGeom prst="roundRect">
            <a:avLst>
              <a:gd name="adj" fmla="val 5618"/>
            </a:avLst>
          </a:prstGeom>
          <a:solidFill>
            <a:srgbClr val="F5F8FA"/>
          </a:solidFill>
          <a:ln w="9525">
            <a:solidFill>
              <a:srgbClr val="D6E1E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ase-5-header-band">
            <a:extLst>
              <a:ext uri="{FF2B5EF4-FFF2-40B4-BE49-F238E27FC236}">
                <a16:creationId xmlns:a16="http://schemas.microsoft.com/office/drawing/2014/main" id="{ABCE7B61-2977-44CD-9A37-458783383D53}"/>
              </a:ext>
            </a:extLst>
          </p:cNvPr>
          <p:cNvSpPr>
            <a:spLocks noGrp="1"/>
          </p:cNvSpPr>
          <p:nvPr/>
        </p:nvSpPr>
        <p:spPr>
          <a:xfrm>
            <a:off x="4343400" y="4000500"/>
            <a:ext cx="3505200" cy="266700"/>
          </a:xfrm>
          <a:prstGeom prst="rect">
            <a:avLst/>
          </a:prstGeom>
          <a:solidFill>
            <a:srgbClr val="F7AB35"/>
          </a:solidFill>
          <a:ln w="0">
            <a:solidFill>
              <a:srgbClr val="F7AB3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case-5-title">
            <a:extLst>
              <a:ext uri="{FF2B5EF4-FFF2-40B4-BE49-F238E27FC236}">
                <a16:creationId xmlns:a16="http://schemas.microsoft.com/office/drawing/2014/main" id="{D8B2C9BE-47C3-4333-92CD-4F1F2B9D8D5D}"/>
              </a:ext>
            </a:extLst>
          </p:cNvPr>
          <p:cNvSpPr>
            <a:spLocks noGrp="1"/>
          </p:cNvSpPr>
          <p:nvPr/>
        </p:nvSpPr>
        <p:spPr>
          <a:xfrm>
            <a:off x="4438650" y="4048125"/>
            <a:ext cx="33147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5  O INFLUENCIADOR</a:t>
            </a:r>
          </a:p>
        </p:txBody>
      </p:sp>
      <p:sp>
        <p:nvSpPr>
          <p:cNvPr id="36" name="case-5-situation">
            <a:extLst>
              <a:ext uri="{FF2B5EF4-FFF2-40B4-BE49-F238E27FC236}">
                <a16:creationId xmlns:a16="http://schemas.microsoft.com/office/drawing/2014/main" id="{01979871-9AFC-4915-A5D8-5DA323136FDC}"/>
              </a:ext>
            </a:extLst>
          </p:cNvPr>
          <p:cNvSpPr>
            <a:spLocks noGrp="1"/>
          </p:cNvSpPr>
          <p:nvPr/>
        </p:nvSpPr>
        <p:spPr>
          <a:xfrm>
            <a:off x="4448175" y="4343400"/>
            <a:ext cx="32956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 aluno recebe produtos para promover aos colegas, mas não revela o patrocínio.</a:t>
            </a:r>
          </a:p>
        </p:txBody>
      </p:sp>
      <p:sp>
        <p:nvSpPr>
          <p:cNvPr id="37" name="case-5-position-a">
            <a:extLst>
              <a:ext uri="{FF2B5EF4-FFF2-40B4-BE49-F238E27FC236}">
                <a16:creationId xmlns:a16="http://schemas.microsoft.com/office/drawing/2014/main" id="{E3A6D292-2C61-4E64-8E12-2BC1FC67DF5A}"/>
              </a:ext>
            </a:extLst>
          </p:cNvPr>
          <p:cNvSpPr>
            <a:spLocks noGrp="1"/>
          </p:cNvSpPr>
          <p:nvPr/>
        </p:nvSpPr>
        <p:spPr>
          <a:xfrm>
            <a:off x="4448175" y="4867275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«É a minha vida. Nenhuma regra me obriga.»</a:t>
            </a:r>
          </a:p>
        </p:txBody>
      </p:sp>
      <p:sp>
        <p:nvSpPr>
          <p:cNvPr id="38" name="case-5-position-b">
            <a:extLst>
              <a:ext uri="{FF2B5EF4-FFF2-40B4-BE49-F238E27FC236}">
                <a16:creationId xmlns:a16="http://schemas.microsoft.com/office/drawing/2014/main" id="{FA30D57E-097C-4077-A114-F64E5C16846E}"/>
              </a:ext>
            </a:extLst>
          </p:cNvPr>
          <p:cNvSpPr>
            <a:spLocks noGrp="1"/>
          </p:cNvSpPr>
          <p:nvPr/>
        </p:nvSpPr>
        <p:spPr>
          <a:xfrm>
            <a:off x="4448175" y="5257800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C97D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«Confiaram numa opinião que era publicidade.»</a:t>
            </a:r>
          </a:p>
        </p:txBody>
      </p:sp>
      <p:sp>
        <p:nvSpPr>
          <p:cNvPr id="39" name="case-6-panel">
            <a:extLst>
              <a:ext uri="{FF2B5EF4-FFF2-40B4-BE49-F238E27FC236}">
                <a16:creationId xmlns:a16="http://schemas.microsoft.com/office/drawing/2014/main" id="{A7427BAE-7DE1-4300-9A69-FB4BD12B980A}"/>
              </a:ext>
            </a:extLst>
          </p:cNvPr>
          <p:cNvSpPr>
            <a:spLocks noGrp="1"/>
          </p:cNvSpPr>
          <p:nvPr/>
        </p:nvSpPr>
        <p:spPr>
          <a:xfrm>
            <a:off x="8001000" y="4000500"/>
            <a:ext cx="3505200" cy="1695450"/>
          </a:xfrm>
          <a:prstGeom prst="roundRect">
            <a:avLst>
              <a:gd name="adj" fmla="val 5618"/>
            </a:avLst>
          </a:prstGeom>
          <a:solidFill>
            <a:srgbClr val="F5F8FA"/>
          </a:solidFill>
          <a:ln w="9525">
            <a:solidFill>
              <a:srgbClr val="D6E1E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case-6-header-band">
            <a:extLst>
              <a:ext uri="{FF2B5EF4-FFF2-40B4-BE49-F238E27FC236}">
                <a16:creationId xmlns:a16="http://schemas.microsoft.com/office/drawing/2014/main" id="{2B193EA2-FF10-4206-AE09-DB2EE0A2E333}"/>
              </a:ext>
            </a:extLst>
          </p:cNvPr>
          <p:cNvSpPr>
            <a:spLocks noGrp="1"/>
          </p:cNvSpPr>
          <p:nvPr/>
        </p:nvSpPr>
        <p:spPr>
          <a:xfrm>
            <a:off x="8001000" y="4000500"/>
            <a:ext cx="3505200" cy="266700"/>
          </a:xfrm>
          <a:prstGeom prst="rect">
            <a:avLst/>
          </a:prstGeom>
          <a:solidFill>
            <a:srgbClr val="258287"/>
          </a:solidFill>
          <a:ln w="0">
            <a:solidFill>
              <a:srgbClr val="25828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case-6-title">
            <a:extLst>
              <a:ext uri="{FF2B5EF4-FFF2-40B4-BE49-F238E27FC236}">
                <a16:creationId xmlns:a16="http://schemas.microsoft.com/office/drawing/2014/main" id="{FA1D19DA-00F2-4B53-AAB1-C17B8650CFAB}"/>
              </a:ext>
            </a:extLst>
          </p:cNvPr>
          <p:cNvSpPr>
            <a:spLocks noGrp="1"/>
          </p:cNvSpPr>
          <p:nvPr/>
        </p:nvSpPr>
        <p:spPr>
          <a:xfrm>
            <a:off x="8096250" y="4048125"/>
            <a:ext cx="33147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6  A CONTA ANÓNIMA FUNCIONOU</a:t>
            </a:r>
          </a:p>
        </p:txBody>
      </p:sp>
      <p:sp>
        <p:nvSpPr>
          <p:cNvPr id="42" name="case-6-situation">
            <a:extLst>
              <a:ext uri="{FF2B5EF4-FFF2-40B4-BE49-F238E27FC236}">
                <a16:creationId xmlns:a16="http://schemas.microsoft.com/office/drawing/2014/main" id="{49B21FE6-AFBB-4B07-B64D-DECB5D2D39A9}"/>
              </a:ext>
            </a:extLst>
          </p:cNvPr>
          <p:cNvSpPr>
            <a:spLocks noGrp="1"/>
          </p:cNvSpPr>
          <p:nvPr/>
        </p:nvSpPr>
        <p:spPr>
          <a:xfrm>
            <a:off x="8105775" y="4343400"/>
            <a:ext cx="32956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Alunos usam a caixa de sugestões para pedir os critérios das turmas. A direção publica-os.</a:t>
            </a:r>
          </a:p>
        </p:txBody>
      </p:sp>
      <p:sp>
        <p:nvSpPr>
          <p:cNvPr id="43" name="case-6-position-a">
            <a:extLst>
              <a:ext uri="{FF2B5EF4-FFF2-40B4-BE49-F238E27FC236}">
                <a16:creationId xmlns:a16="http://schemas.microsoft.com/office/drawing/2014/main" id="{14B5FF49-9632-44D0-98BE-97B7BD1EB00C}"/>
              </a:ext>
            </a:extLst>
          </p:cNvPr>
          <p:cNvSpPr>
            <a:spLocks noGrp="1"/>
          </p:cNvSpPr>
          <p:nvPr/>
        </p:nvSpPr>
        <p:spPr>
          <a:xfrm>
            <a:off x="8105775" y="4867275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E7772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«O canal institucional funcionou.»</a:t>
            </a:r>
          </a:p>
        </p:txBody>
      </p:sp>
      <p:sp>
        <p:nvSpPr>
          <p:cNvPr id="44" name="case-6-position-b">
            <a:extLst>
              <a:ext uri="{FF2B5EF4-FFF2-40B4-BE49-F238E27FC236}">
                <a16:creationId xmlns:a16="http://schemas.microsoft.com/office/drawing/2014/main" id="{2A264D94-0956-4580-8417-45499E0FFD41}"/>
              </a:ext>
            </a:extLst>
          </p:cNvPr>
          <p:cNvSpPr>
            <a:spLocks noGrp="1"/>
          </p:cNvSpPr>
          <p:nvPr/>
        </p:nvSpPr>
        <p:spPr>
          <a:xfrm>
            <a:off x="8105775" y="5257800"/>
            <a:ext cx="32956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26313D"/>
                </a:solidFill>
                <a:latin typeface="Calibri"/>
                <a:ea typeface="Calibri"/>
                <a:cs typeface="Calibri"/>
              </a:defRPr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C97D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«Nas redes, a pressão teria sido maior.»</a:t>
            </a:r>
          </a:p>
        </p:txBody>
      </p:sp>
    </p:spTree>
    <p:extLst>
      <p:ext uri="{BB962C8B-B14F-4D97-AF65-F5344CB8AC3E}">
        <p14:creationId xmlns:p14="http://schemas.microsoft.com/office/powerpoint/2010/main" val="410137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0B1F70-601C-4BA4-8E29-1393F1B8B32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0292" y="610230"/>
            <a:ext cx="10148667" cy="634093"/>
          </a:xfrm>
        </p:spPr>
        <p:txBody>
          <a:bodyPr>
            <a:normAutofit/>
          </a:bodyPr>
          <a:lstStyle/>
          <a:p>
            <a:r>
              <a:rPr b="1" i="0" u="none" cap="none" spc="0" dirty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Quando o </a:t>
            </a:r>
            <a:r>
              <a:rPr b="1" i="0" u="none" cap="none" spc="0" dirty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ganho</a:t>
            </a:r>
            <a:r>
              <a:rPr b="1" i="0" u="none" cap="none" spc="0" dirty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privado</a:t>
            </a:r>
            <a:r>
              <a:rPr lang="pt-PT" b="1" i="0" u="none" cap="none" spc="0" dirty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ilegítimo</a:t>
            </a:r>
            <a:r>
              <a:rPr b="1" i="0" u="none" cap="none" spc="0" dirty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0" u="none" cap="none" spc="0" dirty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gera</a:t>
            </a:r>
            <a:r>
              <a:rPr b="1" i="0" u="none" cap="none" spc="0" dirty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um </a:t>
            </a:r>
            <a:r>
              <a:rPr b="1" i="0" u="none" cap="none" spc="0" dirty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custo</a:t>
            </a:r>
            <a:r>
              <a:rPr b="1" i="0" u="none" cap="none" spc="0" dirty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0" u="none" cap="none" spc="0" dirty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público</a:t>
            </a:r>
            <a:endParaRPr b="1" i="0" u="none" cap="none" spc="0" dirty="0">
              <a:ln>
                <a:noFill/>
              </a:ln>
              <a:solidFill>
                <a:srgbClr val="033F6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80FEA-4239-4E38-AD01-93A6AA48B94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Conflitos</a:t>
            </a:r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comportamentos e atitudes </a:t>
            </a:r>
            <a:r>
              <a:rPr lang="pt-PT" dirty="0">
                <a:solidFill>
                  <a:srgbClr val="2FA4A9"/>
                </a:solidFill>
              </a:rPr>
              <a:t>antiéticas</a:t>
            </a:r>
            <a:endParaRPr b="1" i="1" dirty="0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CAE0B4-7435-4F88-8562-D3895DAF93FC}"/>
              </a:ext>
            </a:extLst>
          </p:cNvPr>
          <p:cNvSpPr>
            <a:spLocks noGrp="1"/>
          </p:cNvSpPr>
          <p:nvPr/>
        </p:nvSpPr>
        <p:spPr>
          <a:xfrm>
            <a:off x="872318" y="2144011"/>
            <a:ext cx="9972254" cy="293417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1" u="none" cap="none" spc="0" dirty="0">
                <a:solidFill>
                  <a:srgbClr val="04547F"/>
                </a:solidFill>
                <a:latin typeface="Calibri"/>
                <a:ea typeface="Calibri"/>
                <a:cs typeface="Calibri"/>
              </a:rPr>
              <a:t>CONTRATO PÚBLICO</a:t>
            </a:r>
            <a:endParaRPr sz="2000" b="1" dirty="0">
              <a:solidFill>
                <a:srgbClr val="04547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Familiar de um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decisor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concorre</a:t>
            </a:r>
            <a:r>
              <a:rPr lang="pt-PT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conflito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foi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declarado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gerido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2000" b="1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dirty="0">
                <a:solidFill>
                  <a:srgbClr val="F7AB35"/>
                </a:solidFill>
                <a:latin typeface="Calibri"/>
              </a:rPr>
              <a:t>VOTO COMPRADO</a:t>
            </a:r>
            <a:endParaRPr sz="2000" b="1" i="0" u="none" kern="1200" cap="none" spc="0" baseline="0" dirty="0">
              <a:ln>
                <a:noFill/>
              </a:ln>
              <a:solidFill>
                <a:srgbClr val="F7AB35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Benefícios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em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troca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votos</a:t>
            </a:r>
            <a:r>
              <a:rPr lang="pt-PT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violação da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liberdade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escolha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sz="20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20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1" u="none" cap="none" spc="0" dirty="0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GREENWASHING</a:t>
            </a:r>
            <a:r>
              <a:rPr lang="pt-PT" b="1" u="none" cap="none" spc="0" dirty="0"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*</a:t>
            </a:r>
            <a:endParaRPr sz="2000" b="1" i="0" u="none" kern="1200" cap="none" spc="0" baseline="0" dirty="0">
              <a:ln>
                <a:noFill/>
              </a:ln>
              <a:solidFill>
                <a:srgbClr val="258287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0" dirty="0">
                <a:solidFill>
                  <a:srgbClr val="26313D"/>
                </a:solidFill>
                <a:latin typeface="Calibri"/>
              </a:rPr>
              <a:t>Comunicação enganosa de alegadas qualidades ou efeitos ambientais de determinado produto: exigência de prova, contexto e verificabilidade.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pt-PT" b="0" dirty="0">
              <a:solidFill>
                <a:srgbClr val="26313D"/>
              </a:solidFill>
              <a:latin typeface="Calibri"/>
            </a:endParaRPr>
          </a:p>
          <a:p>
            <a:pPr lvl="0"/>
            <a:r>
              <a:rPr lang="pt-PT" sz="1050" i="0" u="none" kern="1200" cap="none" spc="0" baseline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*Q</a:t>
            </a:r>
            <a:r>
              <a:rPr lang="pt-PT" sz="1100" dirty="0"/>
              <a:t>uando uma empresa, marca ou entidade tenta parecer mais ecológica, sustentável ou amiga do ambiente do que realmente é. Exemplo: uma empresa anuncia que o seu produto é “100% sustentável”, mas não apresenta provas, usa embalagens poluentes ou continua a ter práticas ambientais negativas.</a:t>
            </a:r>
            <a:endParaRPr sz="1100" i="0" u="none" kern="1200" cap="none" spc="0" baseline="0" dirty="0">
              <a:ln>
                <a:noFill/>
              </a:ln>
              <a:solidFill>
                <a:srgbClr val="2E7D5B"/>
              </a:solidFill>
              <a:ea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2317" y="6025251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UNODC, E4J Secondary Education — Anti-Corruption Glossary.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A4BC693-391A-0560-53C4-05C775B1B0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8</a:t>
            </a:fld>
            <a:endParaRPr lang="pt-PT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B766BD-2184-0152-F77A-DF152914A930}"/>
              </a:ext>
            </a:extLst>
          </p:cNvPr>
          <p:cNvGrpSpPr/>
          <p:nvPr/>
        </p:nvGrpSpPr>
        <p:grpSpPr>
          <a:xfrm>
            <a:off x="705012" y="2145263"/>
            <a:ext cx="0" cy="2370464"/>
            <a:chOff x="705012" y="2144011"/>
            <a:chExt cx="0" cy="237046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7246565-96C9-6947-CB22-770CD435C9F2}"/>
                </a:ext>
              </a:extLst>
            </p:cNvPr>
            <p:cNvCxnSpPr>
              <a:cxnSpLocks/>
            </p:cNvCxnSpPr>
            <p:nvPr/>
          </p:nvCxnSpPr>
          <p:spPr>
            <a:xfrm>
              <a:off x="705012" y="2144011"/>
              <a:ext cx="0" cy="639300"/>
            </a:xfrm>
            <a:prstGeom prst="line">
              <a:avLst/>
            </a:prstGeom>
            <a:ln w="381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9BDD144-11C3-E1D8-420F-F9B0B1CD9B9E}"/>
                </a:ext>
              </a:extLst>
            </p:cNvPr>
            <p:cNvCxnSpPr>
              <a:cxnSpLocks/>
            </p:cNvCxnSpPr>
            <p:nvPr/>
          </p:nvCxnSpPr>
          <p:spPr>
            <a:xfrm>
              <a:off x="705012" y="3009592"/>
              <a:ext cx="0" cy="639301"/>
            </a:xfrm>
            <a:prstGeom prst="line">
              <a:avLst/>
            </a:prstGeom>
            <a:ln w="38100">
              <a:solidFill>
                <a:srgbClr val="F7AB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F72F05C-AC8C-53BD-99E8-52FC4B2575A8}"/>
                </a:ext>
              </a:extLst>
            </p:cNvPr>
            <p:cNvCxnSpPr>
              <a:cxnSpLocks/>
            </p:cNvCxnSpPr>
            <p:nvPr/>
          </p:nvCxnSpPr>
          <p:spPr>
            <a:xfrm>
              <a:off x="705012" y="3875174"/>
              <a:ext cx="0" cy="639301"/>
            </a:xfrm>
            <a:prstGeom prst="line">
              <a:avLst/>
            </a:prstGeom>
            <a:ln w="38100">
              <a:solidFill>
                <a:srgbClr val="25828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0125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4ADB8-C035-F821-AB4D-18833673C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990BB8-33BC-AEB8-2319-96365FD32EA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0292" y="610230"/>
            <a:ext cx="10148667" cy="634093"/>
          </a:xfrm>
        </p:spPr>
        <p:txBody>
          <a:bodyPr>
            <a:normAutofit/>
          </a:bodyPr>
          <a:lstStyle/>
          <a:p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Quando o </a:t>
            </a:r>
            <a:r>
              <a:rPr b="1" i="0" u="none" cap="none" spc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ganho</a:t>
            </a:r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privado</a:t>
            </a:r>
            <a:r>
              <a:rPr lang="pt-PT"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ilegítimo</a:t>
            </a:r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0" u="none" cap="none" spc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gera</a:t>
            </a:r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um </a:t>
            </a:r>
            <a:r>
              <a:rPr b="1" i="0" u="none" cap="none" spc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custo</a:t>
            </a:r>
            <a:r>
              <a:rPr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0" u="none" cap="none" spc="0" err="1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público</a:t>
            </a:r>
            <a:endParaRPr b="1" i="0" u="none" cap="none" spc="0">
              <a:ln>
                <a:noFill/>
              </a:ln>
              <a:solidFill>
                <a:srgbClr val="033F6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D15A6-8CA6-DFF7-A22D-CBEF5EC3A3B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Conflitos</a:t>
            </a:r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comportamentos e atitudes antiéticas</a:t>
            </a:r>
            <a:endParaRPr b="1" i="1" dirty="0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E81A30-527C-891C-2CD1-29B6E5EF046B}"/>
              </a:ext>
            </a:extLst>
          </p:cNvPr>
          <p:cNvSpPr>
            <a:spLocks noGrp="1"/>
          </p:cNvSpPr>
          <p:nvPr/>
        </p:nvSpPr>
        <p:spPr>
          <a:xfrm>
            <a:off x="872318" y="2162175"/>
            <a:ext cx="10784790" cy="31415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u="none" cap="none" spc="0" dirty="0">
                <a:solidFill>
                  <a:srgbClr val="1C97D5"/>
                </a:solidFill>
                <a:latin typeface="Calibri"/>
                <a:ea typeface="Calibri"/>
                <a:cs typeface="Calibri"/>
              </a:rPr>
              <a:t>CORRUPÇÃO</a:t>
            </a:r>
            <a:endParaRPr sz="2000" b="1" dirty="0">
              <a:solidFill>
                <a:srgbClr val="1C97D5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pagamento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altera a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decisão</a:t>
            </a:r>
            <a:r>
              <a:rPr lang="pt-PT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transfere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custos para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todos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2000" b="1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dirty="0">
                <a:solidFill>
                  <a:srgbClr val="2FA4A9"/>
                </a:solidFill>
                <a:latin typeface="Calibri"/>
              </a:rPr>
              <a:t>LICENÇA</a:t>
            </a:r>
            <a:endParaRPr sz="2000" b="1" i="0" u="none" kern="1200" cap="none" spc="0" baseline="0" dirty="0">
              <a:ln>
                <a:noFill/>
              </a:ln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Poder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discricionário</a:t>
            </a:r>
            <a:r>
              <a:rPr lang="pt-PT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concessão,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critérios</a:t>
            </a:r>
            <a:r>
              <a:rPr lang="pt-PT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respetivo escrutínio: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aumenta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risco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</a:t>
            </a:r>
            <a:r>
              <a:rPr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favorecimento</a:t>
            </a:r>
            <a:r>
              <a:rPr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sz="20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20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1" u="none" cap="none" spc="0" dirty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LISTA DE ESPERA</a:t>
            </a:r>
            <a:endParaRPr sz="2000" b="1" i="0" u="none" kern="1200" cap="none" spc="0" baseline="0" dirty="0">
              <a:ln>
                <a:noFill/>
              </a:ln>
              <a:solidFill>
                <a:srgbClr val="033F6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0" dirty="0">
                <a:solidFill>
                  <a:srgbClr val="26313D"/>
                </a:solidFill>
                <a:latin typeface="Calibri"/>
              </a:rPr>
              <a:t>Pagar por fora ou alterar a ordem, de forma ilegítima: cria acesso desigual e prejudica quem cumpre as regras.</a:t>
            </a:r>
            <a:endParaRPr sz="2000" b="1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CCB604-A7A0-5834-BADB-699A6DFCCCE6}"/>
              </a:ext>
            </a:extLst>
          </p:cNvPr>
          <p:cNvSpPr txBox="1"/>
          <p:nvPr/>
        </p:nvSpPr>
        <p:spPr>
          <a:xfrm>
            <a:off x="872317" y="6025251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UNODC, E4J Secondary Education — Anti-Corruption Glossary.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8B0201C-C3D5-DDFB-6D4B-3DFFB16C71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9</a:t>
            </a:fld>
            <a:endParaRPr lang="pt-PT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F82435-3A0D-1576-166E-B70198359D05}"/>
              </a:ext>
            </a:extLst>
          </p:cNvPr>
          <p:cNvCxnSpPr>
            <a:cxnSpLocks/>
          </p:cNvCxnSpPr>
          <p:nvPr/>
        </p:nvCxnSpPr>
        <p:spPr>
          <a:xfrm>
            <a:off x="706863" y="2145263"/>
            <a:ext cx="0" cy="639301"/>
          </a:xfrm>
          <a:prstGeom prst="line">
            <a:avLst/>
          </a:prstGeom>
          <a:ln w="38100">
            <a:solidFill>
              <a:srgbClr val="1C9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4BBA51-0913-245E-004E-1E842FBA1C1F}"/>
              </a:ext>
            </a:extLst>
          </p:cNvPr>
          <p:cNvCxnSpPr>
            <a:cxnSpLocks/>
          </p:cNvCxnSpPr>
          <p:nvPr/>
        </p:nvCxnSpPr>
        <p:spPr>
          <a:xfrm>
            <a:off x="706863" y="3010845"/>
            <a:ext cx="0" cy="639301"/>
          </a:xfrm>
          <a:prstGeom prst="line">
            <a:avLst/>
          </a:prstGeom>
          <a:ln w="38100">
            <a:solidFill>
              <a:srgbClr val="2FA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2768DDB-14E3-1950-C654-73CBF8E52C03}"/>
              </a:ext>
            </a:extLst>
          </p:cNvPr>
          <p:cNvCxnSpPr>
            <a:cxnSpLocks/>
          </p:cNvCxnSpPr>
          <p:nvPr/>
        </p:nvCxnSpPr>
        <p:spPr>
          <a:xfrm>
            <a:off x="706863" y="3876426"/>
            <a:ext cx="0" cy="639301"/>
          </a:xfrm>
          <a:prstGeom prst="line">
            <a:avLst/>
          </a:prstGeom>
          <a:ln w="38100">
            <a:solidFill>
              <a:srgbClr val="033F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967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94F73B-1ABA-46A6-BD5E-2336AC75566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rgbClr val="04547F"/>
                </a:solidFill>
              </a:rPr>
              <a:t>Conflitos</a:t>
            </a:r>
            <a:r>
              <a:rPr>
                <a:solidFill>
                  <a:srgbClr val="04547F"/>
                </a:solidFill>
              </a:rPr>
              <a:t> de interesses: </a:t>
            </a:r>
            <a:r>
              <a:rPr err="1">
                <a:solidFill>
                  <a:srgbClr val="04547F"/>
                </a:solidFill>
              </a:rPr>
              <a:t>identificar</a:t>
            </a:r>
            <a:r>
              <a:rPr>
                <a:solidFill>
                  <a:srgbClr val="04547F"/>
                </a:solidFill>
              </a:rPr>
              <a:t> e </a:t>
            </a:r>
            <a:r>
              <a:rPr err="1">
                <a:solidFill>
                  <a:srgbClr val="04547F"/>
                </a:solidFill>
              </a:rPr>
              <a:t>gerir</a:t>
            </a:r>
            <a:endParaRPr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3EAB09-534A-4292-9608-14A89987DFB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Risco,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não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é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prova</a:t>
            </a:r>
            <a:r>
              <a:rPr lang="pt-PT"/>
              <a:t>, primeiro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reportar/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declarar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avaliar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afastar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 limitar,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registar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336BA4D-7C96-DAAB-2B6D-BDA5F954CF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10</a:t>
            </a:fld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EF480-2577-4083-A54C-95345D9E5644}"/>
              </a:ext>
            </a:extLst>
          </p:cNvPr>
          <p:cNvSpPr>
            <a:spLocks noGrp="1"/>
          </p:cNvSpPr>
          <p:nvPr/>
        </p:nvSpPr>
        <p:spPr>
          <a:xfrm>
            <a:off x="1114425" y="1964184"/>
            <a:ext cx="9787960" cy="320363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É</a:t>
            </a:r>
          </a:p>
          <a:p>
            <a:pPr marL="182563" lvl="0" indent="-18256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Situação concreta em que o i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nteresse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pessoal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lang="pt-PT" sz="1600" dirty="0"/>
              <a:t>familiar, económico, profissional, político, institucional)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influenciar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parece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</a:t>
            </a:r>
            <a:r>
              <a:rPr kumimoji="0" lang="pt-PT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fluencia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 —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decisão, afetando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imparcialidade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(objetividade, isenção e neutralidade)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2563" lvl="0" indent="-182563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t-PT" sz="1600" dirty="0"/>
              <a:t>Não basta ser imparcial, é necessário preservar a confiança pública de que a decisão foi tomada de modo isento.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NÃO É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automática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Acusação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dispense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factos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PORQUE IMPORTA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Gerir 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risco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protege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pública, bem como o próprio decisor de que fez o que está certo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7" name="Graphic 6" descr="Pin with solid fill">
            <a:extLst>
              <a:ext uri="{FF2B5EF4-FFF2-40B4-BE49-F238E27FC236}">
                <a16:creationId xmlns:a16="http://schemas.microsoft.com/office/drawing/2014/main" id="{EF2E3E85-1659-9701-F4B7-D1F80079AD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630" y="1830834"/>
            <a:ext cx="387795" cy="38779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" name="Graphic 7" descr="Pin with solid fill">
            <a:extLst>
              <a:ext uri="{FF2B5EF4-FFF2-40B4-BE49-F238E27FC236}">
                <a16:creationId xmlns:a16="http://schemas.microsoft.com/office/drawing/2014/main" id="{F951BF56-2BE3-38A6-2662-405ED51949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630" y="3381375"/>
            <a:ext cx="387795" cy="38779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Graphic 8" descr="Pin with solid fill">
            <a:extLst>
              <a:ext uri="{FF2B5EF4-FFF2-40B4-BE49-F238E27FC236}">
                <a16:creationId xmlns:a16="http://schemas.microsoft.com/office/drawing/2014/main" id="{F76381F3-D620-2CA2-FFE8-4B82420301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6630" y="4342758"/>
            <a:ext cx="387795" cy="38779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691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2E00E-DA25-03AC-FC35-686B172CC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3B3A56-4401-1605-440C-96D401D26F6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rgbClr val="04547F"/>
                </a:solidFill>
              </a:rPr>
              <a:t>Conflitos</a:t>
            </a:r>
            <a:r>
              <a:rPr>
                <a:solidFill>
                  <a:srgbClr val="04547F"/>
                </a:solidFill>
              </a:rPr>
              <a:t> de interesses: </a:t>
            </a:r>
            <a:r>
              <a:rPr err="1">
                <a:solidFill>
                  <a:srgbClr val="04547F"/>
                </a:solidFill>
              </a:rPr>
              <a:t>identificar</a:t>
            </a:r>
            <a:r>
              <a:rPr>
                <a:solidFill>
                  <a:srgbClr val="04547F"/>
                </a:solidFill>
              </a:rPr>
              <a:t> e </a:t>
            </a:r>
            <a:r>
              <a:rPr err="1">
                <a:solidFill>
                  <a:srgbClr val="04547F"/>
                </a:solidFill>
              </a:rPr>
              <a:t>gerir</a:t>
            </a:r>
            <a:endParaRPr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00305-A3AD-7CFA-8D40-CC39DAADCDE8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Risco,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não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é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prova</a:t>
            </a:r>
            <a:r>
              <a:rPr lang="pt-PT"/>
              <a:t>, primeiro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reportar/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declarar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avaliar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afastar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ou limitar,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registar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FA9C357-6446-35CA-F71C-6B1FFD8CCB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11</a:t>
            </a:fld>
            <a:endParaRPr lang="pt-P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A8BC16-63A2-9495-A844-9F74B718B9C4}"/>
              </a:ext>
            </a:extLst>
          </p:cNvPr>
          <p:cNvSpPr>
            <a:spLocks noGrp="1"/>
          </p:cNvSpPr>
          <p:nvPr/>
        </p:nvSpPr>
        <p:spPr>
          <a:xfrm>
            <a:off x="2218081" y="5461925"/>
            <a:ext cx="6573232" cy="36737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medida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depende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risco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concreto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33F6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477499B-A94A-5DD9-97F0-3ACEAC0C5160}"/>
              </a:ext>
            </a:extLst>
          </p:cNvPr>
          <p:cNvSpPr>
            <a:spLocks noGrp="1"/>
          </p:cNvSpPr>
          <p:nvPr/>
        </p:nvSpPr>
        <p:spPr>
          <a:xfrm>
            <a:off x="4504081" y="2277105"/>
            <a:ext cx="6573232" cy="246830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COMO GERIR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lang="pt-PT" dirty="0">
                <a:solidFill>
                  <a:srgbClr val="26313D"/>
                </a:solidFill>
                <a:latin typeface="Calibri"/>
              </a:rPr>
              <a:t>I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dentificar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declarar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Avaliar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aplicáveis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Afastar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limitar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intervenção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Registar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decisão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controlos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Aplicar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critérios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Assegurar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escrutínio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independente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33F6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0D13EC3-2934-7255-D3F2-71511205558F}"/>
              </a:ext>
            </a:extLst>
          </p:cNvPr>
          <p:cNvSpPr>
            <a:spLocks noGrp="1"/>
          </p:cNvSpPr>
          <p:nvPr/>
        </p:nvSpPr>
        <p:spPr>
          <a:xfrm>
            <a:off x="4028554" y="2590595"/>
            <a:ext cx="369474" cy="369474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8F17C23-4872-7D9B-651D-B16B0ECB786E}"/>
              </a:ext>
            </a:extLst>
          </p:cNvPr>
          <p:cNvSpPr>
            <a:spLocks noGrp="1"/>
          </p:cNvSpPr>
          <p:nvPr/>
        </p:nvSpPr>
        <p:spPr>
          <a:xfrm>
            <a:off x="4074739" y="2636780"/>
            <a:ext cx="277105" cy="277105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044726-3010-B122-AD93-EBE78886AB3A}"/>
              </a:ext>
            </a:extLst>
          </p:cNvPr>
          <p:cNvSpPr>
            <a:spLocks noGrp="1"/>
          </p:cNvSpPr>
          <p:nvPr/>
        </p:nvSpPr>
        <p:spPr>
          <a:xfrm>
            <a:off x="4120923" y="2682964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58295F9-CAA8-1011-C809-67E479825A32}"/>
              </a:ext>
            </a:extLst>
          </p:cNvPr>
          <p:cNvSpPr>
            <a:spLocks noGrp="1"/>
          </p:cNvSpPr>
          <p:nvPr/>
        </p:nvSpPr>
        <p:spPr>
          <a:xfrm>
            <a:off x="4028554" y="3428564"/>
            <a:ext cx="369474" cy="369474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133AFFE-524E-96F9-CD1F-9F5974C47AED}"/>
              </a:ext>
            </a:extLst>
          </p:cNvPr>
          <p:cNvSpPr>
            <a:spLocks noGrp="1"/>
          </p:cNvSpPr>
          <p:nvPr/>
        </p:nvSpPr>
        <p:spPr>
          <a:xfrm>
            <a:off x="4074739" y="3474749"/>
            <a:ext cx="277105" cy="277105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7D2406-4B7B-814D-08D9-0DB08EC3E148}"/>
              </a:ext>
            </a:extLst>
          </p:cNvPr>
          <p:cNvSpPr>
            <a:spLocks noGrp="1"/>
          </p:cNvSpPr>
          <p:nvPr/>
        </p:nvSpPr>
        <p:spPr>
          <a:xfrm>
            <a:off x="4120923" y="3520933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E473A94-9C38-6A11-D9C4-AF45C8EB70FB}"/>
              </a:ext>
            </a:extLst>
          </p:cNvPr>
          <p:cNvSpPr>
            <a:spLocks noGrp="1"/>
          </p:cNvSpPr>
          <p:nvPr/>
        </p:nvSpPr>
        <p:spPr>
          <a:xfrm>
            <a:off x="4028554" y="3016896"/>
            <a:ext cx="369474" cy="369474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5291334-B751-921F-1549-4C9FAE83A679}"/>
              </a:ext>
            </a:extLst>
          </p:cNvPr>
          <p:cNvSpPr>
            <a:spLocks noGrp="1"/>
          </p:cNvSpPr>
          <p:nvPr/>
        </p:nvSpPr>
        <p:spPr>
          <a:xfrm>
            <a:off x="4074739" y="3063081"/>
            <a:ext cx="277105" cy="277105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492AD2-E88C-DBE3-6135-06D332AF2914}"/>
              </a:ext>
            </a:extLst>
          </p:cNvPr>
          <p:cNvSpPr>
            <a:spLocks noGrp="1"/>
          </p:cNvSpPr>
          <p:nvPr/>
        </p:nvSpPr>
        <p:spPr>
          <a:xfrm>
            <a:off x="4120923" y="3109265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7047B01-2536-6CD3-CABB-EAE527B80C50}"/>
              </a:ext>
            </a:extLst>
          </p:cNvPr>
          <p:cNvSpPr>
            <a:spLocks noGrp="1"/>
          </p:cNvSpPr>
          <p:nvPr/>
        </p:nvSpPr>
        <p:spPr>
          <a:xfrm>
            <a:off x="4028554" y="4230856"/>
            <a:ext cx="369474" cy="369474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1F32939-D91E-46A6-ECD4-F1BA2BBCA90E}"/>
              </a:ext>
            </a:extLst>
          </p:cNvPr>
          <p:cNvSpPr>
            <a:spLocks noGrp="1"/>
          </p:cNvSpPr>
          <p:nvPr/>
        </p:nvSpPr>
        <p:spPr>
          <a:xfrm>
            <a:off x="4074739" y="4277041"/>
            <a:ext cx="277105" cy="277105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6C01F2-DBB7-976B-D834-AED955AA93D2}"/>
              </a:ext>
            </a:extLst>
          </p:cNvPr>
          <p:cNvSpPr>
            <a:spLocks noGrp="1"/>
          </p:cNvSpPr>
          <p:nvPr/>
        </p:nvSpPr>
        <p:spPr>
          <a:xfrm>
            <a:off x="4120923" y="4323225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18ECAF4-DE92-4930-018D-D4E5F3E07DDD}"/>
              </a:ext>
            </a:extLst>
          </p:cNvPr>
          <p:cNvSpPr>
            <a:spLocks noGrp="1"/>
          </p:cNvSpPr>
          <p:nvPr/>
        </p:nvSpPr>
        <p:spPr>
          <a:xfrm>
            <a:off x="4028554" y="3803422"/>
            <a:ext cx="369474" cy="369474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C71DC3A-A66C-8A85-7D91-91F9BACBF225}"/>
              </a:ext>
            </a:extLst>
          </p:cNvPr>
          <p:cNvSpPr>
            <a:spLocks noGrp="1"/>
          </p:cNvSpPr>
          <p:nvPr/>
        </p:nvSpPr>
        <p:spPr>
          <a:xfrm>
            <a:off x="4074739" y="3849607"/>
            <a:ext cx="277105" cy="277105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C330FA-55E3-F841-BF25-E8FDEA09DE78}"/>
              </a:ext>
            </a:extLst>
          </p:cNvPr>
          <p:cNvSpPr>
            <a:spLocks noGrp="1"/>
          </p:cNvSpPr>
          <p:nvPr/>
        </p:nvSpPr>
        <p:spPr>
          <a:xfrm>
            <a:off x="4120923" y="3895791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 dirty="0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5F785E0-6354-140F-D03E-BE9708E729C2}"/>
              </a:ext>
            </a:extLst>
          </p:cNvPr>
          <p:cNvSpPr>
            <a:spLocks noGrp="1"/>
          </p:cNvSpPr>
          <p:nvPr/>
        </p:nvSpPr>
        <p:spPr>
          <a:xfrm>
            <a:off x="4028554" y="4641823"/>
            <a:ext cx="369474" cy="369474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713205E-0302-2ABB-0311-DCDD66CE6238}"/>
              </a:ext>
            </a:extLst>
          </p:cNvPr>
          <p:cNvSpPr>
            <a:spLocks noGrp="1"/>
          </p:cNvSpPr>
          <p:nvPr/>
        </p:nvSpPr>
        <p:spPr>
          <a:xfrm>
            <a:off x="4074739" y="4688008"/>
            <a:ext cx="277105" cy="277105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3508DF8-C7C2-E4C4-C4DA-EB3F9ADDCC30}"/>
              </a:ext>
            </a:extLst>
          </p:cNvPr>
          <p:cNvSpPr>
            <a:spLocks noGrp="1"/>
          </p:cNvSpPr>
          <p:nvPr/>
        </p:nvSpPr>
        <p:spPr>
          <a:xfrm>
            <a:off x="4120923" y="4734192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48415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 err="1">
                <a:solidFill>
                  <a:schemeClr val="bg2"/>
                </a:solidFill>
              </a:rPr>
              <a:t>Corrupção</a:t>
            </a:r>
            <a:r>
              <a:rPr dirty="0">
                <a:solidFill>
                  <a:schemeClr val="bg2"/>
                </a:solidFill>
              </a:rPr>
              <a:t>: </a:t>
            </a:r>
            <a:r>
              <a:rPr lang="pt-PT" dirty="0">
                <a:solidFill>
                  <a:schemeClr val="bg2"/>
                </a:solidFill>
              </a:rPr>
              <a:t>abuso ou desvio de poder confiado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decadência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moral à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transação/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compra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venda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de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decisões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0915E77-BAAA-B6C9-B159-2D6B4DD65F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12</a:t>
            </a:fld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323D3D-60DC-355F-5438-86B93B5AB78F}"/>
              </a:ext>
            </a:extLst>
          </p:cNvPr>
          <p:cNvSpPr txBox="1"/>
          <p:nvPr/>
        </p:nvSpPr>
        <p:spPr>
          <a:xfrm>
            <a:off x="609600" y="6123935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Fonte: </a:t>
            </a:r>
            <a:r>
              <a:rPr kumimoji="0" lang="pt-PT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 Internacional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What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is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corruption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? - Transparency.org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srgbClr val="8A959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17C5FD31-A775-E113-0936-B1D25584564A}"/>
              </a:ext>
            </a:extLst>
          </p:cNvPr>
          <p:cNvSpPr>
            <a:spLocks noGrp="1"/>
          </p:cNvSpPr>
          <p:nvPr/>
        </p:nvSpPr>
        <p:spPr>
          <a:xfrm>
            <a:off x="2374020" y="3263934"/>
            <a:ext cx="7349689" cy="144697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lvl="0" indent="-355600">
              <a:spcAft>
                <a:spcPts val="1200"/>
              </a:spcAft>
              <a:defRPr/>
            </a:pP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Definição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simples e conhecida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abuso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confiado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ganho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privado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pt-PT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 Internacional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 </a:t>
            </a:r>
            <a:endParaRPr lang="pt-PT" dirty="0">
              <a:solidFill>
                <a:srgbClr val="26313D"/>
              </a:solidFill>
              <a:ea typeface="Calibri"/>
              <a:cs typeface="Calibri"/>
            </a:endParaRPr>
          </a:p>
          <a:p>
            <a:pPr marL="355600" lvl="0" indent="-355600">
              <a:spcAft>
                <a:spcPts val="1200"/>
              </a:spcAft>
              <a:defRPr/>
            </a:pP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há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uma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definição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(científica) única e consensual, porque o conceito é complexo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D1945CDC-EE55-CC95-FB05-01E20ACBA049}"/>
              </a:ext>
            </a:extLst>
          </p:cNvPr>
          <p:cNvSpPr>
            <a:spLocks noGrp="1"/>
          </p:cNvSpPr>
          <p:nvPr/>
        </p:nvSpPr>
        <p:spPr>
          <a:xfrm>
            <a:off x="936161" y="1924867"/>
            <a:ext cx="2187640" cy="48379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CEA8621C-CEBB-3FA0-8E15-A795DE984983}"/>
              </a:ext>
            </a:extLst>
          </p:cNvPr>
          <p:cNvSpPr>
            <a:spLocks noGrp="1"/>
          </p:cNvSpPr>
          <p:nvPr/>
        </p:nvSpPr>
        <p:spPr>
          <a:xfrm>
            <a:off x="1787528" y="2375723"/>
            <a:ext cx="9688039" cy="44383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ORIGEM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corrumpere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 </a:t>
            </a:r>
            <a:r>
              <a:rPr lang="pt-PT" dirty="0">
                <a:solidFill>
                  <a:prstClr val="black"/>
                </a:solidFill>
                <a:latin typeface="Calibri"/>
              </a:rPr>
              <a:t>-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deteriorar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apodrecer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sentido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moral precede 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jurídico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CC5FA1DC-37E1-C15D-220A-32105D997D94}"/>
              </a:ext>
            </a:extLst>
          </p:cNvPr>
          <p:cNvCxnSpPr/>
          <p:nvPr/>
        </p:nvCxnSpPr>
        <p:spPr>
          <a:xfrm>
            <a:off x="1152718" y="2427947"/>
            <a:ext cx="1012797" cy="991626"/>
          </a:xfrm>
          <a:prstGeom prst="bentConnector3">
            <a:avLst>
              <a:gd name="adj1" fmla="val 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B318E05E-200D-26B0-0370-7E854BFF3859}"/>
              </a:ext>
            </a:extLst>
          </p:cNvPr>
          <p:cNvCxnSpPr/>
          <p:nvPr/>
        </p:nvCxnSpPr>
        <p:spPr>
          <a:xfrm>
            <a:off x="1152718" y="3426644"/>
            <a:ext cx="1012797" cy="991626"/>
          </a:xfrm>
          <a:prstGeom prst="bentConnector3">
            <a:avLst>
              <a:gd name="adj1" fmla="val 0"/>
            </a:avLst>
          </a:prstGeom>
          <a:ln w="38100">
            <a:solidFill>
              <a:schemeClr val="accent5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9">
            <a:extLst>
              <a:ext uri="{FF2B5EF4-FFF2-40B4-BE49-F238E27FC236}">
                <a16:creationId xmlns:a16="http://schemas.microsoft.com/office/drawing/2014/main" id="{4DE099DA-431B-C358-6C9A-2C5C579FE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646" y="4525225"/>
            <a:ext cx="1385269" cy="1336107"/>
          </a:xfrm>
          <a:prstGeom prst="rect">
            <a:avLst/>
          </a:prstGeom>
        </p:spPr>
      </p:pic>
      <p:pic>
        <p:nvPicPr>
          <p:cNvPr id="16" name="Graphic 15" descr="Information with solid fill">
            <a:extLst>
              <a:ext uri="{FF2B5EF4-FFF2-40B4-BE49-F238E27FC236}">
                <a16:creationId xmlns:a16="http://schemas.microsoft.com/office/drawing/2014/main" id="{99FD82BC-7285-492D-CD71-5D4F8DCEB5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7631" y="2393464"/>
            <a:ext cx="320492" cy="3204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FA9CA-1D65-78C0-A2EC-1B66D6365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2DAFE-301A-82B0-9464-BB904B09A8F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dirty="0" err="1">
                <a:solidFill>
                  <a:schemeClr val="bg2"/>
                </a:solidFill>
              </a:rPr>
              <a:t>Corrupção</a:t>
            </a:r>
            <a:r>
              <a:rPr dirty="0">
                <a:solidFill>
                  <a:schemeClr val="bg2"/>
                </a:solidFill>
              </a:rPr>
              <a:t>: </a:t>
            </a:r>
            <a:r>
              <a:rPr lang="pt-PT" dirty="0">
                <a:solidFill>
                  <a:schemeClr val="bg2"/>
                </a:solidFill>
              </a:rPr>
              <a:t>abuso de poder confiado em benefício próprio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50563-FC5D-0010-F8A5-7E9ECFB8792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Elementos essenciais e possíveis no comportamento corruptivo, ilegal ou criminal</a:t>
            </a:r>
            <a:endParaRPr b="1" i="1" dirty="0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CEE3A6-9687-8311-7451-1C9A8B99DF7B}"/>
              </a:ext>
            </a:extLst>
          </p:cNvPr>
          <p:cNvSpPr>
            <a:spLocks noGrp="1"/>
          </p:cNvSpPr>
          <p:nvPr/>
        </p:nvSpPr>
        <p:spPr>
          <a:xfrm>
            <a:off x="705012" y="1775195"/>
            <a:ext cx="10362380" cy="241130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ea typeface="+mn-ea"/>
                <a:cs typeface="+mn-cs"/>
              </a:rPr>
              <a:t>ELEMENTOS COMUNS</a:t>
            </a:r>
          </a:p>
          <a:p>
            <a:pPr marL="358775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rPr>
              <a:t>PODER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Alguém a quem foi confiado um poder/função/responsabilidade para servir outros, que podem ser uma comunidade, uma organização, o Estado.</a:t>
            </a:r>
          </a:p>
          <a:p>
            <a:pPr marL="358775" lvl="0" indent="-182563">
              <a:spcAft>
                <a:spcPts val="1200"/>
              </a:spcAft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ea typeface="+mn-ea"/>
                <a:cs typeface="+mn-cs"/>
              </a:rPr>
              <a:t>DESRESPEITO/DESVINCULAÇÃO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lang="pt-PT" sz="1600" dirty="0">
                <a:solidFill>
                  <a:prstClr val="black"/>
                </a:solidFill>
              </a:rPr>
              <a:t>O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exercício do poder não respeita a sua finalidade, consagrada em princípios e normas aplicáveis a esse exercício. O desrespeito pode assumir a forma de abuso (quando </a:t>
            </a:r>
            <a:r>
              <a:rPr lang="pt-PT" sz="1600" dirty="0"/>
              <a:t>ultrapassa os limites do poder, fazendo o que não se podia fazer; ex.: crimes de prevaricação, concussão, abuso de poder),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desvio (quando </a:t>
            </a:r>
            <a:r>
              <a:rPr lang="pt-PT" sz="1600" dirty="0"/>
              <a:t>usa o poder dentro dos seus limites para um fim que não é o seu, fazendo o que se podia fazer, mas pela razão errada, ex.: peculato de uso, participação económica em negócio, tráfico de influência) ou violação de deveres associados (corrupção passiva, recebimento ou oferta indevidos de vantagem, peculato)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lang="pt-P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358775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BENEFÍCIO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Alguém que procura uma decisão/resultado ou adota um comportamento que lhe seja favorável, por ação ou omissão, para si ou terceiro.</a:t>
            </a:r>
          </a:p>
          <a:p>
            <a:pPr marL="184150" indent="-184150" algn="ctr">
              <a:spcAft>
                <a:spcPts val="1200"/>
              </a:spcAft>
              <a:defRPr/>
            </a:pPr>
            <a:r>
              <a:rPr lang="pt-PT" sz="1600" b="1" dirty="0">
                <a:solidFill>
                  <a:srgbClr val="2FA4A9"/>
                </a:solidFill>
              </a:rPr>
              <a:t>ELEMENTOS PREVISTOS NALGUMAS INFRAÇÕES CORRUPTIVAS</a:t>
            </a:r>
          </a:p>
          <a:p>
            <a:pPr marL="531813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TRANSAÇÃO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Troca de benefícios entre quem decide e quem procura a decisão.</a:t>
            </a:r>
          </a:p>
          <a:p>
            <a:pPr marL="531495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DANO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 Prejuízo para a sociedade ou a organização. Pode presumir-se, não precisa de ser demonstrado.</a:t>
            </a:r>
            <a:endParaRPr lang="pt-P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369418-8383-DC14-1BCA-93074A8B40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13</a:t>
            </a:fld>
            <a:endParaRPr lang="pt-PT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96D056-0D2A-1739-89B9-14D8C3D1B153}"/>
              </a:ext>
            </a:extLst>
          </p:cNvPr>
          <p:cNvCxnSpPr>
            <a:cxnSpLocks/>
          </p:cNvCxnSpPr>
          <p:nvPr/>
        </p:nvCxnSpPr>
        <p:spPr>
          <a:xfrm>
            <a:off x="868639" y="2216725"/>
            <a:ext cx="0" cy="24647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E0FF34B-BD1D-DF7D-5215-9034296BB884}"/>
              </a:ext>
            </a:extLst>
          </p:cNvPr>
          <p:cNvCxnSpPr>
            <a:cxnSpLocks/>
          </p:cNvCxnSpPr>
          <p:nvPr/>
        </p:nvCxnSpPr>
        <p:spPr>
          <a:xfrm>
            <a:off x="868639" y="2846429"/>
            <a:ext cx="0" cy="246477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AF2C28-AAD7-CFA0-9F84-5F62086ABE8B}"/>
              </a:ext>
            </a:extLst>
          </p:cNvPr>
          <p:cNvCxnSpPr>
            <a:cxnSpLocks/>
          </p:cNvCxnSpPr>
          <p:nvPr/>
        </p:nvCxnSpPr>
        <p:spPr>
          <a:xfrm>
            <a:off x="868639" y="4454928"/>
            <a:ext cx="0" cy="246477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5">
            <a:extLst>
              <a:ext uri="{FF2B5EF4-FFF2-40B4-BE49-F238E27FC236}">
                <a16:creationId xmlns:a16="http://schemas.microsoft.com/office/drawing/2014/main" id="{86C4C64B-B52A-1F5F-BDEA-86CA4D6A6942}"/>
              </a:ext>
            </a:extLst>
          </p:cNvPr>
          <p:cNvSpPr>
            <a:spLocks noGrp="1"/>
          </p:cNvSpPr>
          <p:nvPr/>
        </p:nvSpPr>
        <p:spPr>
          <a:xfrm>
            <a:off x="630439" y="2157504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dirty="0">
                <a:solidFill>
                  <a:schemeClr val="bg2"/>
                </a:solidFill>
                <a:latin typeface="Calibri"/>
              </a:rPr>
              <a:t>1</a:t>
            </a:r>
            <a:endParaRPr lang="pt-PT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31B8F66E-9583-A3FF-4C3A-DA6D3711361A}"/>
              </a:ext>
            </a:extLst>
          </p:cNvPr>
          <p:cNvSpPr>
            <a:spLocks noGrp="1"/>
          </p:cNvSpPr>
          <p:nvPr/>
        </p:nvSpPr>
        <p:spPr>
          <a:xfrm>
            <a:off x="630439" y="2806456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49AE10C-F0BC-5DF9-83C8-7C49DAC3A8AD}"/>
              </a:ext>
            </a:extLst>
          </p:cNvPr>
          <p:cNvSpPr>
            <a:spLocks noGrp="1"/>
          </p:cNvSpPr>
          <p:nvPr/>
        </p:nvSpPr>
        <p:spPr>
          <a:xfrm>
            <a:off x="630439" y="4405403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dirty="0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3</a:t>
            </a:r>
            <a:endParaRPr lang="pt-PT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654F5E-6009-C00C-9C83-FBE298AC6ABB}"/>
              </a:ext>
            </a:extLst>
          </p:cNvPr>
          <p:cNvCxnSpPr>
            <a:cxnSpLocks/>
          </p:cNvCxnSpPr>
          <p:nvPr/>
        </p:nvCxnSpPr>
        <p:spPr>
          <a:xfrm>
            <a:off x="868639" y="5475618"/>
            <a:ext cx="0" cy="24647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5">
            <a:extLst>
              <a:ext uri="{FF2B5EF4-FFF2-40B4-BE49-F238E27FC236}">
                <a16:creationId xmlns:a16="http://schemas.microsoft.com/office/drawing/2014/main" id="{EF2E3CE4-AC79-CDA9-28BA-F45A21974EA9}"/>
              </a:ext>
            </a:extLst>
          </p:cNvPr>
          <p:cNvSpPr>
            <a:spLocks noGrp="1"/>
          </p:cNvSpPr>
          <p:nvPr/>
        </p:nvSpPr>
        <p:spPr>
          <a:xfrm>
            <a:off x="630439" y="5445343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4EFE14-C784-12D3-25CC-F4416265CA46}"/>
              </a:ext>
            </a:extLst>
          </p:cNvPr>
          <p:cNvCxnSpPr>
            <a:cxnSpLocks/>
          </p:cNvCxnSpPr>
          <p:nvPr/>
        </p:nvCxnSpPr>
        <p:spPr>
          <a:xfrm>
            <a:off x="868639" y="5906052"/>
            <a:ext cx="0" cy="246477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5">
            <a:extLst>
              <a:ext uri="{FF2B5EF4-FFF2-40B4-BE49-F238E27FC236}">
                <a16:creationId xmlns:a16="http://schemas.microsoft.com/office/drawing/2014/main" id="{D0520039-6CE8-E6D0-71A5-57ACB87E1633}"/>
              </a:ext>
            </a:extLst>
          </p:cNvPr>
          <p:cNvSpPr>
            <a:spLocks noGrp="1"/>
          </p:cNvSpPr>
          <p:nvPr/>
        </p:nvSpPr>
        <p:spPr>
          <a:xfrm>
            <a:off x="630439" y="5875777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39520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>
                <a:solidFill>
                  <a:schemeClr val="bg2"/>
                </a:solidFill>
              </a:rPr>
              <a:t>Conceitos afins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Conceitos similares, mas diferentes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8E84A7-6820-462D-A4F3-1D83BDA103AD}"/>
              </a:ext>
            </a:extLst>
          </p:cNvPr>
          <p:cNvSpPr>
            <a:spLocks noGrp="1"/>
          </p:cNvSpPr>
          <p:nvPr/>
        </p:nvSpPr>
        <p:spPr>
          <a:xfrm>
            <a:off x="1078029" y="1963566"/>
            <a:ext cx="9873750" cy="330412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R="0" lvl="0" algn="l" defTabSz="914400">
              <a:spcAft>
                <a:spcPts val="1200"/>
              </a:spcAft>
              <a:buClrTx/>
              <a:buSzTx/>
            </a:pPr>
            <a:r>
              <a:rPr b="1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Ética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: o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que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é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certo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,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justo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e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justificável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.</a:t>
            </a:r>
          </a:p>
          <a:p>
            <a:pPr marR="0" lvl="0" algn="l" defTabSz="914400">
              <a:spcAft>
                <a:spcPts val="1200"/>
              </a:spcAft>
              <a:buClrTx/>
              <a:buSzTx/>
            </a:pPr>
            <a:r>
              <a:rPr b="1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Deontologia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: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deveres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de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uma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função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ou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profissão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pt-PT" b="1" dirty="0">
                <a:solidFill>
                  <a:prstClr val="black"/>
                </a:solidFill>
              </a:rPr>
              <a:t>Má-fé</a:t>
            </a:r>
            <a:r>
              <a:rPr lang="pt-PT" dirty="0">
                <a:solidFill>
                  <a:prstClr val="black"/>
                </a:solidFill>
              </a:rPr>
              <a:t>: agir com consciência/intenção da ilegalidade ou irregularidade da violação/lesão.</a:t>
            </a:r>
          </a:p>
          <a:p>
            <a:pPr>
              <a:spcAft>
                <a:spcPts val="1200"/>
              </a:spcAft>
            </a:pPr>
            <a:r>
              <a:rPr lang="pt-PT" b="1" dirty="0">
                <a:solidFill>
                  <a:prstClr val="black"/>
                </a:solidFill>
              </a:rPr>
              <a:t>Ilicitude</a:t>
            </a:r>
            <a:r>
              <a:rPr lang="pt-PT" dirty="0">
                <a:solidFill>
                  <a:prstClr val="black"/>
                </a:solidFill>
              </a:rPr>
              <a:t>: contrariedade ao Direito no seu todo, não necessariamente à lei ou regulamento, mas pode gerar responsabilidade disciplinar, civil, contraordenacional, financeira ou criminal.</a:t>
            </a:r>
          </a:p>
          <a:p>
            <a:pPr>
              <a:spcAft>
                <a:spcPts val="1200"/>
              </a:spcAft>
            </a:pPr>
            <a:r>
              <a:rPr lang="pt-PT" b="1" dirty="0">
                <a:solidFill>
                  <a:prstClr val="black"/>
                </a:solidFill>
              </a:rPr>
              <a:t>C</a:t>
            </a:r>
            <a:r>
              <a:rPr lang="pt-PT" b="1" dirty="0"/>
              <a:t>onflito de interesses: </a:t>
            </a:r>
            <a:r>
              <a:rPr lang="pt-PT" dirty="0"/>
              <a:t>um interesse privado de quem exerce uma função (financeiro, familiar, afetivo, pessoal) pode influenciar, ou razoavelmente parecer influenciar, o desempenho imparcial e objetivo dessa função. Não é ilegal ou crime por predefinição, mas poderá sê-lo, é uma situação de risco, não necessariamente um ato/facto.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0201" y="600688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 · UNODC, E4J Secondary Education — Anti-Corruption Glossary.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B9F46F4-5BA0-43E4-A06E-41FB4A3815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14</a:t>
            </a:fld>
            <a:endParaRPr lang="pt-PT"/>
          </a:p>
        </p:txBody>
      </p:sp>
      <p:pic>
        <p:nvPicPr>
          <p:cNvPr id="7" name="Graphic 6" descr="Caret Right with solid fill">
            <a:extLst>
              <a:ext uri="{FF2B5EF4-FFF2-40B4-BE49-F238E27FC236}">
                <a16:creationId xmlns:a16="http://schemas.microsoft.com/office/drawing/2014/main" id="{428BE957-B7A1-A239-4E73-0138FC7670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1920353"/>
            <a:ext cx="426575" cy="426575"/>
          </a:xfrm>
          <a:prstGeom prst="rect">
            <a:avLst/>
          </a:prstGeom>
        </p:spPr>
      </p:pic>
      <p:pic>
        <p:nvPicPr>
          <p:cNvPr id="8" name="Graphic 7" descr="Caret Right with solid fill">
            <a:extLst>
              <a:ext uri="{FF2B5EF4-FFF2-40B4-BE49-F238E27FC236}">
                <a16:creationId xmlns:a16="http://schemas.microsoft.com/office/drawing/2014/main" id="{C0623538-1D02-7ABE-CCD9-11F96BF4AA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2356553"/>
            <a:ext cx="426575" cy="426575"/>
          </a:xfrm>
          <a:prstGeom prst="rect">
            <a:avLst/>
          </a:prstGeom>
        </p:spPr>
      </p:pic>
      <p:pic>
        <p:nvPicPr>
          <p:cNvPr id="9" name="Graphic 8" descr="Caret Right with solid fill">
            <a:extLst>
              <a:ext uri="{FF2B5EF4-FFF2-40B4-BE49-F238E27FC236}">
                <a16:creationId xmlns:a16="http://schemas.microsoft.com/office/drawing/2014/main" id="{868B8219-09AF-842D-B6AC-4CA1FF4E81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2746850"/>
            <a:ext cx="426575" cy="426575"/>
          </a:xfrm>
          <a:prstGeom prst="rect">
            <a:avLst/>
          </a:prstGeom>
        </p:spPr>
      </p:pic>
      <p:pic>
        <p:nvPicPr>
          <p:cNvPr id="10" name="Graphic 9" descr="Caret Right with solid fill">
            <a:extLst>
              <a:ext uri="{FF2B5EF4-FFF2-40B4-BE49-F238E27FC236}">
                <a16:creationId xmlns:a16="http://schemas.microsoft.com/office/drawing/2014/main" id="{42755168-814D-39C0-005E-DEA2F791C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3192675"/>
            <a:ext cx="426575" cy="426575"/>
          </a:xfrm>
          <a:prstGeom prst="rect">
            <a:avLst/>
          </a:prstGeom>
        </p:spPr>
      </p:pic>
      <p:pic>
        <p:nvPicPr>
          <p:cNvPr id="11" name="Graphic 10" descr="Caret Right with solid fill">
            <a:extLst>
              <a:ext uri="{FF2B5EF4-FFF2-40B4-BE49-F238E27FC236}">
                <a16:creationId xmlns:a16="http://schemas.microsoft.com/office/drawing/2014/main" id="{CAD3946E-E5F1-DEF6-F7C0-7167E67E72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3868705"/>
            <a:ext cx="426575" cy="42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28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BF336-4C4A-28B5-0F70-D7213A748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5B5E07-E8F9-51D6-7F3B-6C49715898B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>
                <a:solidFill>
                  <a:schemeClr val="bg2"/>
                </a:solidFill>
              </a:rPr>
              <a:t>Conceitos afins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991E0-6546-D9AD-EB88-F1D50E6EA03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Conceitos similares, mas diferentes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DE799D-EC0E-64FD-D4BD-18B6EBFE599D}"/>
              </a:ext>
            </a:extLst>
          </p:cNvPr>
          <p:cNvSpPr>
            <a:spLocks noGrp="1"/>
          </p:cNvSpPr>
          <p:nvPr/>
        </p:nvSpPr>
        <p:spPr>
          <a:xfrm>
            <a:off x="1029903" y="1955750"/>
            <a:ext cx="9653714" cy="269924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1200"/>
              </a:spcAft>
            </a:pPr>
            <a:r>
              <a:rPr lang="pt-PT" sz="1600" b="1" dirty="0"/>
              <a:t>Contraordenação</a:t>
            </a:r>
            <a:r>
              <a:rPr lang="pt-PT" sz="1600" dirty="0"/>
              <a:t>: é uma conduta ilícita, prevista na lei e punível com o pagamento de uma coima, i.e., multa administrativa (não penal).</a:t>
            </a:r>
          </a:p>
          <a:p>
            <a:pPr marL="355600" indent="-355600">
              <a:spcAft>
                <a:spcPts val="1200"/>
              </a:spcAft>
            </a:pPr>
            <a:r>
              <a:rPr lang="pt-PT" sz="1600" b="1" dirty="0"/>
              <a:t>Irregularidade</a:t>
            </a:r>
            <a:r>
              <a:rPr lang="pt-PT" sz="1600" dirty="0"/>
              <a:t>: violação de regras processuais administrativas.</a:t>
            </a:r>
          </a:p>
          <a:p>
            <a:pPr marL="355600" indent="-355600">
              <a:spcAft>
                <a:spcPts val="1200"/>
              </a:spcAft>
            </a:pP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Ilegalidade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: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violação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de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uma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norma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jurídica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.</a:t>
            </a:r>
            <a:endParaRPr lang="pt-PT" sz="1600" b="0" i="0" u="none" cap="none" spc="0" dirty="0">
              <a:ln>
                <a:noFill/>
              </a:ln>
              <a:solidFill>
                <a:srgbClr val="26313D"/>
              </a:solidFill>
              <a:ea typeface="Calibri"/>
              <a:cs typeface="Calibri"/>
            </a:endParaRPr>
          </a:p>
          <a:p>
            <a:pPr marL="355600" lvl="0" indent="-355600">
              <a:spcAft>
                <a:spcPts val="1200"/>
              </a:spcAft>
            </a:pP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Crime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: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é um </a:t>
            </a:r>
            <a:r>
              <a:rPr lang="pt-PT" sz="1600" dirty="0"/>
              <a:t>facto/conduta definido e proibido na lei (típico), que contraria o Direito (ilícito) sem causa que o justifique (ex.: legítima defesa), pessoalmente censurável (culposo) por dolo – intenção - ou, quando a lei o preveja, por negligência – descuido -, e punível em tribunal.</a:t>
            </a:r>
            <a:r>
              <a:rPr sz="160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</a:t>
            </a:r>
            <a:r>
              <a:rPr lang="pt-PT" sz="160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A sua 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qualificação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depende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, assim,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da lei penal 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respetivos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pressupostos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e de um juiz legalmente competente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.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ea typeface="Calibri"/>
                <a:cs typeface="Calibri"/>
              </a:rPr>
              <a:t> O crime é o grau mais alto ou grave da ilicitude.</a:t>
            </a:r>
            <a:endParaRPr sz="1600" b="0" i="0" u="none" cap="none" spc="0" dirty="0">
              <a:ln>
                <a:noFill/>
              </a:ln>
              <a:solidFill>
                <a:srgbClr val="26313D"/>
              </a:solidFill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83C5F2-069C-3102-355A-9513C853AAD3}"/>
              </a:ext>
            </a:extLst>
          </p:cNvPr>
          <p:cNvSpPr txBox="1"/>
          <p:nvPr/>
        </p:nvSpPr>
        <p:spPr>
          <a:xfrm>
            <a:off x="890201" y="6034176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 · UNODC, E4J Secondary Education — Anti-Corruption Glossary.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B42F24D-FD3E-1921-BC86-B78A009706D3}"/>
              </a:ext>
            </a:extLst>
          </p:cNvPr>
          <p:cNvSpPr txBox="1"/>
          <p:nvPr/>
        </p:nvSpPr>
        <p:spPr>
          <a:xfrm>
            <a:off x="1765738" y="4708052"/>
            <a:ext cx="829379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Estes comportamentos e situações podem cruzar-se, mas não são sinónimos.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Exige-se análise dos factos e normas respetivamente aplicáveis.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E139CA9-0529-BA64-DF3F-CE722EF092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15</a:t>
            </a:fld>
            <a:endParaRPr lang="pt-PT"/>
          </a:p>
        </p:txBody>
      </p:sp>
      <p:pic>
        <p:nvPicPr>
          <p:cNvPr id="8" name="Graphic 7" descr="Caret Right with solid fill">
            <a:extLst>
              <a:ext uri="{FF2B5EF4-FFF2-40B4-BE49-F238E27FC236}">
                <a16:creationId xmlns:a16="http://schemas.microsoft.com/office/drawing/2014/main" id="{1AB6D398-D171-0B74-CAD5-1E9D6DA98D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1920353"/>
            <a:ext cx="426575" cy="426575"/>
          </a:xfrm>
          <a:prstGeom prst="rect">
            <a:avLst/>
          </a:prstGeom>
        </p:spPr>
      </p:pic>
      <p:pic>
        <p:nvPicPr>
          <p:cNvPr id="10" name="Graphic 9" descr="Caret Right with solid fill">
            <a:extLst>
              <a:ext uri="{FF2B5EF4-FFF2-40B4-BE49-F238E27FC236}">
                <a16:creationId xmlns:a16="http://schemas.microsoft.com/office/drawing/2014/main" id="{5F17E19B-F0C6-2537-BCC7-15353B451B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2539434"/>
            <a:ext cx="426575" cy="426575"/>
          </a:xfrm>
          <a:prstGeom prst="rect">
            <a:avLst/>
          </a:prstGeom>
        </p:spPr>
      </p:pic>
      <p:pic>
        <p:nvPicPr>
          <p:cNvPr id="12" name="Graphic 11" descr="Caret Right with solid fill">
            <a:extLst>
              <a:ext uri="{FF2B5EF4-FFF2-40B4-BE49-F238E27FC236}">
                <a16:creationId xmlns:a16="http://schemas.microsoft.com/office/drawing/2014/main" id="{E3EBE57F-DB62-3DBC-E810-5233FF26CF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2958606"/>
            <a:ext cx="426575" cy="426575"/>
          </a:xfrm>
          <a:prstGeom prst="rect">
            <a:avLst/>
          </a:prstGeom>
        </p:spPr>
      </p:pic>
      <p:pic>
        <p:nvPicPr>
          <p:cNvPr id="15" name="Graphic 14" descr="Caret Right with solid fill">
            <a:extLst>
              <a:ext uri="{FF2B5EF4-FFF2-40B4-BE49-F238E27FC236}">
                <a16:creationId xmlns:a16="http://schemas.microsoft.com/office/drawing/2014/main" id="{711AD518-AE52-7844-3D11-89AC11794C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13" y="3337056"/>
            <a:ext cx="426575" cy="42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0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9924"/>
            <a:ext cx="350215" cy="91440"/>
          </a:xfrm>
          <a:prstGeom prst="rect">
            <a:avLst/>
          </a:prstGeom>
          <a:solidFill>
            <a:srgbClr val="0454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35079" y="769924"/>
            <a:ext cx="356616" cy="91440"/>
          </a:xfrm>
          <a:prstGeom prst="rect">
            <a:avLst/>
          </a:prstGeom>
          <a:solidFill>
            <a:srgbClr val="0454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61364"/>
            <a:ext cx="350215" cy="114300"/>
          </a:xfrm>
          <a:prstGeom prst="rect">
            <a:avLst/>
          </a:prstGeom>
          <a:solidFill>
            <a:srgbClr val="1C97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35079" y="861364"/>
            <a:ext cx="356616" cy="114300"/>
          </a:xfrm>
          <a:prstGeom prst="rect">
            <a:avLst/>
          </a:prstGeom>
          <a:solidFill>
            <a:srgbClr val="1C97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75664"/>
            <a:ext cx="350215" cy="106984"/>
          </a:xfrm>
          <a:prstGeom prst="rect">
            <a:avLst/>
          </a:prstGeom>
          <a:solidFill>
            <a:srgbClr val="F7A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35079" y="975664"/>
            <a:ext cx="356616" cy="106984"/>
          </a:xfrm>
          <a:prstGeom prst="rect">
            <a:avLst/>
          </a:prstGeom>
          <a:solidFill>
            <a:srgbClr val="F7A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82649"/>
            <a:ext cx="350215" cy="98755"/>
          </a:xfrm>
          <a:prstGeom prst="rect">
            <a:avLst/>
          </a:prstGeom>
          <a:solidFill>
            <a:srgbClr val="E77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35079" y="1082649"/>
            <a:ext cx="356616" cy="98755"/>
          </a:xfrm>
          <a:prstGeom prst="rect">
            <a:avLst/>
          </a:prstGeom>
          <a:solidFill>
            <a:srgbClr val="E77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859423"/>
            <a:ext cx="10607040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Contextualização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principais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crimes de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conexos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(Código Penal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português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92360" y="822960"/>
            <a:ext cx="9144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de 2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566844"/>
              </p:ext>
            </p:extLst>
          </p:nvPr>
        </p:nvGraphicFramePr>
        <p:xfrm>
          <a:off x="411480" y="1645920"/>
          <a:ext cx="11411712" cy="4315968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3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Calibri"/>
                        </a:rPr>
                        <a:t>Crime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134143"/>
                      </a:solidFill>
                      <a:prstDash val="soli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Calibri"/>
                        </a:rPr>
                        <a:t>Conduta e moldura penal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134143"/>
                      </a:solidFill>
                      <a:prstDash val="soli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Calibri"/>
                        </a:rPr>
                        <a:t>Explicação e exemplo ilustrativo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134143"/>
                      </a:solidFill>
                      <a:prstDash val="soli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Recebimento ou oferta indevidos de vantagem (372.º)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Solicitar ou aceitar (até 5 anos ou multa), ou dar ou prometer (até 3 anos ou multa), vantagem não devida, no exercício das funções ou por causa delas, sem contrapartida concreta. Excluem-se as ofertas socialmente adequadas.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Receber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o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pode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condicionar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isenção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,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sem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nada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seja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pedido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em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troca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algn="l"/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Um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empresário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oferece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jantares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e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bilhetes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funcionário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acompanha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os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seus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processos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judiciais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, "para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manter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boa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relação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".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Corrupção passiva (373.º)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Solicitar ou aceitar vantagem, ou a sua promessa, para ato ou omissão do cargo. 1 a 5 anos se o ato for conforme aos deveres; 1 a 8 anos se contrário.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“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Vender</a:t>
                      </a:r>
                      <a:r>
                        <a:rPr lang="pt-PT"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/mercadejar"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o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exercício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da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função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,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mesmo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quando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o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ato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praticado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está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certo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algn="l"/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Um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examinador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de carta de condução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aceita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dinheiro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para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aprovar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um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candidato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chumbou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(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ato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contrário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aos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deveres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). Uma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funcionária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aceita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um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relógio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para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emitir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mais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depressa um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certificado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o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aluno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tinha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direito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(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ato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lícito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, mas corrupto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).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Corrupção ativa (374.º)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Dar ou prometer vantagem a funcionário para ato ou omissão do cargo. Até 3 anos ou multa se o ato for conforme aos deveres; 1 a 5 anos se contrário. Tentativa punível.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O crime consuma-se com a oferta ou a promessa: não é preciso que o funcionário aceite nem que o ato aconteça; quem oferece já cometeu o crime.</a:t>
                      </a:r>
                    </a:p>
                    <a:p>
                      <a:pPr algn="l"/>
                      <a:r>
                        <a:rPr sz="1200" b="0" i="1">
                          <a:solidFill>
                            <a:srgbClr val="262626"/>
                          </a:solidFill>
                          <a:latin typeface="Calibri"/>
                        </a:rPr>
                        <a:t>Um candidato oferece dinheiro ao examinador para ser aprovado apesar de ter chumbado. O examinador recusa e o crime está na mesma consumado.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Tráfico de influência (335.º)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Solicitar ou aceitar vantagem para abusar de influência, real ou suposta, junto de entidade pública. 1 a 5 anos (decisão ilícita); até 3 anos ou multa (decisão lícita). Quem dá ou promete também é punido.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Vender 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promessa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de "mover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influências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" junto de quem decide,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mesmo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influência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não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exista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algn="l"/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Alguém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cobra 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uma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família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de um candidato à universidade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para "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falar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com quem decide" e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conseguir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uma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vaga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fora das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regras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(mesmo que não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fal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e, 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o crime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está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consumado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)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Branqueamento (368.º-A)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4143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Converter, transferir, ocultar ou dissimular vantagens provenientes de crime, incluindo os de corrupção. Até 12 anos.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4143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Dar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aparência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legítima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ao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dinheiro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lang="pt-PT"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proveniente 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do crime.</a:t>
                      </a:r>
                    </a:p>
                    <a:p>
                      <a:pPr algn="l"/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Dinheiro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a corrupção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é 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utilizado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p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r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compras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e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vendas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de bens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em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nome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de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familiares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, para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parecer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rendimento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legítimo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4143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11480" y="6053328"/>
            <a:ext cx="11411712" cy="1077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Fontes: Código Penal, Lei n.º 20/2008 e  Lei n.º 34/87</a:t>
            </a:r>
            <a:r>
              <a:rPr lang="pt-PT" sz="700" dirty="0">
                <a:solidFill>
                  <a:srgbClr val="595959"/>
                </a:solidFill>
                <a:latin typeface="Calibri"/>
              </a:rPr>
              <a:t>, todos na redação atual</a:t>
            </a:r>
            <a:r>
              <a:rPr kumimoji="0" sz="7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15" name="Picture 14" descr="footer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960" y="6309360"/>
            <a:ext cx="7749540" cy="426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247120" y="6419088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9924"/>
            <a:ext cx="350215" cy="91440"/>
          </a:xfrm>
          <a:prstGeom prst="rect">
            <a:avLst/>
          </a:prstGeom>
          <a:solidFill>
            <a:srgbClr val="0454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35079" y="769924"/>
            <a:ext cx="356616" cy="91440"/>
          </a:xfrm>
          <a:prstGeom prst="rect">
            <a:avLst/>
          </a:prstGeom>
          <a:solidFill>
            <a:srgbClr val="0454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861364"/>
            <a:ext cx="350215" cy="114300"/>
          </a:xfrm>
          <a:prstGeom prst="rect">
            <a:avLst/>
          </a:prstGeom>
          <a:solidFill>
            <a:srgbClr val="1C97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35079" y="861364"/>
            <a:ext cx="356616" cy="114300"/>
          </a:xfrm>
          <a:prstGeom prst="rect">
            <a:avLst/>
          </a:prstGeom>
          <a:solidFill>
            <a:srgbClr val="1C97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75664"/>
            <a:ext cx="350215" cy="106984"/>
          </a:xfrm>
          <a:prstGeom prst="rect">
            <a:avLst/>
          </a:prstGeom>
          <a:solidFill>
            <a:srgbClr val="F7A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35079" y="975664"/>
            <a:ext cx="356616" cy="106984"/>
          </a:xfrm>
          <a:prstGeom prst="rect">
            <a:avLst/>
          </a:prstGeom>
          <a:solidFill>
            <a:srgbClr val="F7AB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82649"/>
            <a:ext cx="350215" cy="98755"/>
          </a:xfrm>
          <a:prstGeom prst="rect">
            <a:avLst/>
          </a:prstGeom>
          <a:solidFill>
            <a:srgbClr val="E77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835079" y="1082649"/>
            <a:ext cx="356616" cy="98755"/>
          </a:xfrm>
          <a:prstGeom prst="rect">
            <a:avLst/>
          </a:prstGeom>
          <a:solidFill>
            <a:srgbClr val="E77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859423"/>
            <a:ext cx="10607040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Contextualização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principais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crimes de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conexos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(Código Penal </a:t>
            </a:r>
            <a:r>
              <a:rPr kumimoji="0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português</a:t>
            </a: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92360" y="822960"/>
            <a:ext cx="9144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de 2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025271"/>
              </p:ext>
            </p:extLst>
          </p:nvPr>
        </p:nvGraphicFramePr>
        <p:xfrm>
          <a:off x="411480" y="1645920"/>
          <a:ext cx="11411712" cy="4133088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3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Calibri"/>
                        </a:rPr>
                        <a:t>Crime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134143"/>
                      </a:solidFill>
                      <a:prstDash val="soli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Calibri"/>
                        </a:rPr>
                        <a:t>Conduta e moldura penal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134143"/>
                      </a:solidFill>
                      <a:prstDash val="soli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>
                          <a:solidFill>
                            <a:srgbClr val="FFFFFF"/>
                          </a:solidFill>
                          <a:latin typeface="Calibri"/>
                        </a:rPr>
                        <a:t>Explicação e exemplo ilustrativo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6350" cap="flat" cmpd="sng" algn="ctr">
                      <a:solidFill>
                        <a:srgbClr val="134143"/>
                      </a:solidFill>
                      <a:prstDash val="soli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Peculato (375.º)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Apropriar-se de dinheiro ou bens, públicos ou particulares, entregues ou acessíveis em razão das funções. 1 a 8 anos.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Ficar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com o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foi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confiado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à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guarda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do cargo.</a:t>
                      </a:r>
                    </a:p>
                    <a:p>
                      <a:pPr algn="l"/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Alguém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recebe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valores de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taxas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balcão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fica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com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parte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do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dinheiro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,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registando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valores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inferiores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Peculato de uso (376.º)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Usar, para fins alheios ao serviço, veículos ou bens acessíveis pelas funções; ou dar a dinheiro público outro uso público sem razão de interesse público. Até 1 ano ou multa.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Desviar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finalidade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dos bens,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mesmo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sem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ganho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próprio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algn="l"/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Um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funcionário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usa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o carro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do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serviço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fim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de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semana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, 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para seu uso particular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Participação económica em negócio (377.º)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Lesar, para ganho ilícito, interesses patrimoniais que lhe cumpre gerir (até 5 anos); ou receber vantagem de negócio que gere ou fiscalize, mesmo sem prejuízo (até 6 meses ou multa).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Intervir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em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negócio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de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se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tira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proveito</a:t>
                      </a:r>
                      <a:r>
                        <a:rPr lang="pt-PT"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próprio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algn="l"/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O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responsável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pelas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compras</a:t>
                      </a:r>
                      <a:r>
                        <a:rPr lang="pt-PT"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públicas de </a:t>
                      </a:r>
                      <a:r>
                        <a:rPr lang="pt-PT" sz="1200" b="0" i="1">
                          <a:solidFill>
                            <a:srgbClr val="262626"/>
                          </a:solidFill>
                          <a:latin typeface="Calibri"/>
                        </a:rPr>
                        <a:t>uma entidade</a:t>
                      </a:r>
                      <a:r>
                        <a:rPr sz="1200" b="0" i="1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escolhe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empresa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de um familiar,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mais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cara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, e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recebe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parte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do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lucro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Concussão (379.º)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Receber, por indução em erro ou aproveitamento do erro do cidadão, vantagem não devida ou superior à devida, para si, para o Estado ou para terceiro. Até 2 anos ou multa; 1 a 8 anos com violência ou ameaça.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Cobrar o que não é devido, enganando o cidadão, ainda que o dinheiro vá para o Estado.</a:t>
                      </a:r>
                    </a:p>
                    <a:p>
                      <a:pPr algn="l"/>
                      <a:r>
                        <a:rPr sz="1200" b="0" i="1">
                          <a:solidFill>
                            <a:srgbClr val="262626"/>
                          </a:solidFill>
                          <a:latin typeface="Calibri"/>
                        </a:rPr>
                        <a:t>O funcionário cobra uma "taxa de urgência" que não existe; o cidadão paga convencido de que é obrigatória.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9DC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00" b="1" i="0">
                          <a:solidFill>
                            <a:srgbClr val="0E2841"/>
                          </a:solidFill>
                          <a:latin typeface="Calibri"/>
                        </a:rPr>
                        <a:t>Abuso de poder (382.º)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4143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262626"/>
                          </a:solidFill>
                          <a:latin typeface="Calibri"/>
                        </a:rPr>
                        <a:t>Fora dos casos anteriores, abusar de poderes ou violar deveres do cargo com intenção de obter benefício ilegítimo ou de prejudicar alguém. Até 3 anos ou multa.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4143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Usar o cargo para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ganhar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o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que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não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é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devido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ou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para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prejudicar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alguém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,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mesmo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sem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 nada </a:t>
                      </a:r>
                      <a:r>
                        <a:rPr sz="1200" b="0" i="0" dirty="0" err="1">
                          <a:solidFill>
                            <a:srgbClr val="262626"/>
                          </a:solidFill>
                          <a:latin typeface="Calibri"/>
                        </a:rPr>
                        <a:t>ganhar</a:t>
                      </a:r>
                      <a:r>
                        <a:rPr sz="1200" b="0" i="0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algn="l"/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Um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responsável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usa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os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poderes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do cargo para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prejudicar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quem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apresentou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queixa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 contra </a:t>
                      </a:r>
                      <a:r>
                        <a:rPr sz="1200" b="0" i="1" dirty="0" err="1">
                          <a:solidFill>
                            <a:srgbClr val="262626"/>
                          </a:solidFill>
                          <a:latin typeface="Calibri"/>
                        </a:rPr>
                        <a:t>si</a:t>
                      </a:r>
                      <a:r>
                        <a:rPr sz="1200" b="0" i="1" dirty="0">
                          <a:solidFill>
                            <a:srgbClr val="262626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3152" marR="73152" marT="36576" marB="36576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FD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4143"/>
                      </a:solidFill>
                      <a:prstDash val="soli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11480" y="6053328"/>
            <a:ext cx="11411712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Fontes: Código Penal, versão consolidada de 23 de dezembro de 2025, artigos 335.º, 368.º-A e 372.º a 382.º. Molduras da versão consolidada; as agravações (374.º-A) e a dispensa ou atenuação de pena (374.º-B) não estão incluídas. Exemplos fictícios, em escola e serviço públicos; em escola privada aplica-se a Lei n.º 20/2008 e a autarcas a Lei n.º 34/87.</a:t>
            </a:r>
          </a:p>
        </p:txBody>
      </p:sp>
      <p:pic>
        <p:nvPicPr>
          <p:cNvPr id="15" name="Picture 14" descr="footer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960" y="6309360"/>
            <a:ext cx="7749540" cy="426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247120" y="6419088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54C259-BFC0-4D38-AE8F-FDC40C856F0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Formas, </a:t>
            </a:r>
            <a:r>
              <a:rPr err="1">
                <a:solidFill>
                  <a:srgbClr val="04547F"/>
                </a:solidFill>
              </a:rPr>
              <a:t>escala</a:t>
            </a:r>
            <a:r>
              <a:rPr>
                <a:solidFill>
                  <a:srgbClr val="04547F"/>
                </a:solidFill>
              </a:rPr>
              <a:t> e dados da </a:t>
            </a:r>
            <a:r>
              <a:rPr err="1">
                <a:solidFill>
                  <a:srgbClr val="04547F"/>
                </a:solidFill>
              </a:rPr>
              <a:t>corrupção</a:t>
            </a:r>
            <a:endParaRPr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D61A0-B96B-4471-85AA-A216A92A776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Incidência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conhecida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não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é o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mesmo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incidência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real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993264A-9761-FAF1-2DB2-CC36B9EAA0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18</a:t>
            </a:fld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D9560-D763-4E04-BF1A-7E8A464CBC12}"/>
              </a:ext>
            </a:extLst>
          </p:cNvPr>
          <p:cNvSpPr>
            <a:spLocks noGrp="1"/>
          </p:cNvSpPr>
          <p:nvPr/>
        </p:nvSpPr>
        <p:spPr>
          <a:xfrm>
            <a:off x="1219200" y="3482380"/>
            <a:ext cx="8334703" cy="1143463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>
              <a:spcBef>
                <a:spcPts val="1800"/>
              </a:spcBef>
              <a:spcAft>
                <a:spcPts val="600"/>
              </a:spcAft>
              <a:buNone/>
            </a:pPr>
            <a:r>
              <a:rPr sz="1600" b="1" i="0" dirty="0">
                <a:solidFill>
                  <a:schemeClr val="accent3"/>
                </a:solidFill>
                <a:latin typeface="Calibri"/>
              </a:rPr>
              <a:t>FONTES</a:t>
            </a:r>
          </a:p>
          <a:p>
            <a:pPr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Dados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administrativos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judiciais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Experiência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perceção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auditorias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denúncias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i="0" dirty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endParaRPr sz="1600" b="1" i="0" dirty="0">
              <a:solidFill>
                <a:srgbClr val="2FA4A9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2586" y="6030716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OCDE, Education for Integrity: Teaching on Anti-Corruption, Values and the Rule of Law (2018).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97AFA35-9FFE-0689-076B-181241C5B551}"/>
              </a:ext>
            </a:extLst>
          </p:cNvPr>
          <p:cNvSpPr txBox="1"/>
          <p:nvPr/>
        </p:nvSpPr>
        <p:spPr>
          <a:xfrm>
            <a:off x="1219200" y="1948922"/>
            <a:ext cx="5545108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  <a:buNone/>
            </a:pPr>
            <a:r>
              <a:rPr lang="pt-PT" sz="1600" b="1" dirty="0">
                <a:solidFill>
                  <a:srgbClr val="04547F"/>
                </a:solidFill>
              </a:rPr>
              <a:t>DIMENSÕES</a:t>
            </a:r>
            <a:endParaRPr lang="pt-PT" sz="2000" dirty="0">
              <a:solidFill>
                <a:srgbClr val="26313D"/>
              </a:solidFill>
            </a:endParaRPr>
          </a:p>
          <a:p>
            <a:pPr>
              <a:spcAft>
                <a:spcPts val="6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• Pequena (dia-a-dia)/grande corrupção (elites/política/Estado); </a:t>
            </a:r>
          </a:p>
          <a:p>
            <a:pPr>
              <a:spcAft>
                <a:spcPts val="6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• Setor público/privado.</a:t>
            </a:r>
          </a:p>
          <a:p>
            <a:pPr>
              <a:spcAft>
                <a:spcPts val="6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• Decisões, redes, intermediários e beneficiários.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AC3BDBB-1D5E-F4BD-12DE-87623FAA76B2}"/>
              </a:ext>
            </a:extLst>
          </p:cNvPr>
          <p:cNvSpPr txBox="1"/>
          <p:nvPr/>
        </p:nvSpPr>
        <p:spPr>
          <a:xfrm>
            <a:off x="1219200" y="4882593"/>
            <a:ext cx="43452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pt-PT" sz="1600" b="1">
                <a:solidFill>
                  <a:srgbClr val="2FA4A9"/>
                </a:solidFill>
              </a:rPr>
              <a:t>REGRA</a:t>
            </a:r>
          </a:p>
          <a:p>
            <a:pPr>
              <a:spcAft>
                <a:spcPts val="1200"/>
              </a:spcAft>
              <a:buNone/>
            </a:pPr>
            <a:r>
              <a:rPr lang="pt-PT" sz="1600">
                <a:solidFill>
                  <a:srgbClr val="26313D"/>
                </a:solidFill>
              </a:rPr>
              <a:t>• Identificar indicador, universo, período e limites.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7A373B-3CAA-E4E8-EC11-0D30E250B525}"/>
              </a:ext>
            </a:extLst>
          </p:cNvPr>
          <p:cNvCxnSpPr>
            <a:cxnSpLocks/>
          </p:cNvCxnSpPr>
          <p:nvPr/>
        </p:nvCxnSpPr>
        <p:spPr>
          <a:xfrm>
            <a:off x="1186273" y="2023760"/>
            <a:ext cx="0" cy="113255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0441F38-11D5-E564-94A0-CDEB5E292AA8}"/>
              </a:ext>
            </a:extLst>
          </p:cNvPr>
          <p:cNvCxnSpPr>
            <a:cxnSpLocks/>
          </p:cNvCxnSpPr>
          <p:nvPr/>
        </p:nvCxnSpPr>
        <p:spPr>
          <a:xfrm>
            <a:off x="1186273" y="3526635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FCBF8D-135E-5F26-9F43-CE2FA84DDD97}"/>
              </a:ext>
            </a:extLst>
          </p:cNvPr>
          <p:cNvCxnSpPr>
            <a:cxnSpLocks/>
          </p:cNvCxnSpPr>
          <p:nvPr/>
        </p:nvCxnSpPr>
        <p:spPr>
          <a:xfrm>
            <a:off x="1186273" y="4944831"/>
            <a:ext cx="0" cy="639301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10F64DC-E870-3298-8828-441A559552B7}"/>
              </a:ext>
            </a:extLst>
          </p:cNvPr>
          <p:cNvSpPr>
            <a:spLocks noGrp="1"/>
          </p:cNvSpPr>
          <p:nvPr/>
        </p:nvSpPr>
        <p:spPr>
          <a:xfrm>
            <a:off x="7041393" y="1730830"/>
            <a:ext cx="4797677" cy="374904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600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A6F721FE-7215-9EE4-7A79-2829775B3C8F}"/>
              </a:ext>
            </a:extLst>
          </p:cNvPr>
          <p:cNvSpPr>
            <a:spLocks noGrp="1"/>
          </p:cNvSpPr>
          <p:nvPr/>
        </p:nvSpPr>
        <p:spPr>
          <a:xfrm>
            <a:off x="7382577" y="1934245"/>
            <a:ext cx="4186986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467886"/>
                </a:solidFill>
                <a:latin typeface="Calibri"/>
              </a:rPr>
              <a:t>LEITURA RIGOROSA</a:t>
            </a:r>
            <a:endParaRPr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 dirty="0">
                <a:solidFill>
                  <a:srgbClr val="258287"/>
                </a:solidFill>
                <a:latin typeface="Calibri"/>
              </a:rPr>
              <a:t>Perguntar sempre: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Qual é o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indicador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universo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cobre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período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mede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Capta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experiência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perceção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Quais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limites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 algn="ctr">
              <a:spcAft>
                <a:spcPts val="1200"/>
              </a:spcAft>
              <a:buNone/>
            </a:pPr>
            <a:r>
              <a:rPr sz="1600" b="1" i="0" dirty="0">
                <a:solidFill>
                  <a:srgbClr val="0E2841"/>
                </a:solidFill>
                <a:latin typeface="Calibri"/>
              </a:rPr>
              <a:t>Sem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método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, o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número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pode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induzir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em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erro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.</a:t>
            </a:r>
          </a:p>
        </p:txBody>
      </p:sp>
      <p:pic>
        <p:nvPicPr>
          <p:cNvPr id="18" name="Graphic 17" descr="Pin with solid fill">
            <a:extLst>
              <a:ext uri="{FF2B5EF4-FFF2-40B4-BE49-F238E27FC236}">
                <a16:creationId xmlns:a16="http://schemas.microsoft.com/office/drawing/2014/main" id="{6213A7D2-8363-42B1-F8F2-4F19BDD417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285677" y="1650359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8733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8FA521-5A73-4F11-9AEF-6032A68E1EA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/>
          </a:bodyPr>
          <a:lstStyle/>
          <a:p>
            <a:r>
              <a:t>Poder + </a:t>
            </a:r>
            <a:r>
              <a:rPr err="1"/>
              <a:t>opacidade</a:t>
            </a:r>
            <a:r>
              <a:t> +</a:t>
            </a:r>
            <a:r>
              <a:rPr lang="pt-PT"/>
              <a:t> tolerância +</a:t>
            </a:r>
            <a:r>
              <a:t> </a:t>
            </a:r>
            <a:r>
              <a:rPr err="1"/>
              <a:t>impunidade</a:t>
            </a:r>
            <a:r>
              <a:t> = </a:t>
            </a:r>
            <a:r>
              <a:rPr err="1"/>
              <a:t>risco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24A27-9211-4E39-946E-75BD34E103D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prevenção atua sobre causas e oportunidades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79B9B72-EC2B-8E09-6A00-D17810087E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19</a:t>
            </a:fld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FC27AB-DEDB-4D68-AE72-D3FFB61A0BEB}"/>
              </a:ext>
            </a:extLst>
          </p:cNvPr>
          <p:cNvSpPr>
            <a:spLocks noGrp="1"/>
          </p:cNvSpPr>
          <p:nvPr/>
        </p:nvSpPr>
        <p:spPr>
          <a:xfrm>
            <a:off x="1188089" y="2044262"/>
            <a:ext cx="6720840" cy="283855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8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FATORES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Poder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discricionário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critérios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Conflitos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não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identificados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Informação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registos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frágeis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Controlos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efetividade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Silêncio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retaliação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normalização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Baixa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deteção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responsabilização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33C9B4-A402-4FF0-AF7B-81E54AB6E14C}"/>
              </a:ext>
            </a:extLst>
          </p:cNvPr>
          <p:cNvSpPr>
            <a:spLocks noGrp="1"/>
          </p:cNvSpPr>
          <p:nvPr/>
        </p:nvSpPr>
        <p:spPr>
          <a:xfrm>
            <a:off x="6497058" y="2057400"/>
            <a:ext cx="5161542" cy="360262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DFF3DF-F40B-4194-A9CA-89575545D5DE}"/>
              </a:ext>
            </a:extLst>
          </p:cNvPr>
          <p:cNvSpPr>
            <a:spLocks noGrp="1"/>
          </p:cNvSpPr>
          <p:nvPr/>
        </p:nvSpPr>
        <p:spPr>
          <a:xfrm>
            <a:off x="6843561" y="2350933"/>
            <a:ext cx="4582655" cy="2998834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467886"/>
                </a:solidFill>
                <a:latin typeface="Calibri"/>
              </a:rPr>
              <a:t>EFEITOS</a:t>
            </a:r>
            <a:endParaRPr sz="1600" b="1" i="0" dirty="0">
              <a:solidFill>
                <a:srgbClr val="467886"/>
              </a:solidFill>
            </a:endParaRPr>
          </a:p>
          <a:p>
            <a:pPr>
              <a:spcAft>
                <a:spcPts val="600"/>
              </a:spcAft>
              <a:buNone/>
            </a:pPr>
            <a:r>
              <a:rPr sz="1600" b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Direitos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acesso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desigual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desviados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serviços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degradados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Concorrência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mérito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inovação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prejudicados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Decisões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públicas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capturadas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Menos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confiança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participação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legitimidade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 algn="ctr">
              <a:spcAft>
                <a:spcPts val="2400"/>
              </a:spcAft>
              <a:buNone/>
            </a:pPr>
            <a:r>
              <a:rPr sz="1600" b="1" i="0" dirty="0">
                <a:solidFill>
                  <a:srgbClr val="0E2841"/>
                </a:solidFill>
                <a:latin typeface="Calibri"/>
              </a:rPr>
              <a:t>O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dano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social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excede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frequentemente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o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ganho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p</a:t>
            </a:r>
            <a:r>
              <a:rPr lang="pt-PT" sz="1600" b="1" i="0" dirty="0">
                <a:solidFill>
                  <a:srgbClr val="0E2841"/>
                </a:solidFill>
                <a:latin typeface="Calibri"/>
              </a:rPr>
              <a:t>articular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4966"/>
            <a:ext cx="107899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0" i="1">
                <a:solidFill>
                  <a:srgbClr val="7B551A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3274" y="6006735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OCDE, Education for Integrity: Teaching on Anti-Corruption, Values and the Rule of Law (2018).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Transparência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(2024)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13E56B-B44A-849D-9D4B-90CBE19F559C}"/>
              </a:ext>
            </a:extLst>
          </p:cNvPr>
          <p:cNvCxnSpPr>
            <a:cxnSpLocks/>
          </p:cNvCxnSpPr>
          <p:nvPr/>
        </p:nvCxnSpPr>
        <p:spPr>
          <a:xfrm>
            <a:off x="1032269" y="2053660"/>
            <a:ext cx="0" cy="323132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Graphic 11" descr="Pin with solid fill">
            <a:extLst>
              <a:ext uri="{FF2B5EF4-FFF2-40B4-BE49-F238E27FC236}">
                <a16:creationId xmlns:a16="http://schemas.microsoft.com/office/drawing/2014/main" id="{2A0BA555-A0EE-42BA-EE84-D2EDA1410F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159731" y="1908665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8262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F08E7-7B17-480A-47E1-58414081E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8CC553-1EEE-832A-0581-9FC3FE553F0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Corrupção, desinformação e confiança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81C8BD-D011-9763-2EC0-344A697C79A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resposta é mais transparência, capacidade crítica e participação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41E359C-4A0E-0F8D-A4AD-A15CF4439D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20</a:t>
            </a:fld>
            <a:endParaRPr lang="pt-P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00FCC8-DACF-472E-3D0C-7F097DC869EC}"/>
              </a:ext>
            </a:extLst>
          </p:cNvPr>
          <p:cNvSpPr txBox="1"/>
          <p:nvPr/>
        </p:nvSpPr>
        <p:spPr>
          <a:xfrm>
            <a:off x="920748" y="598080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Educação para a Cidadania 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Transparência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(2024)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BD4551A-04B0-DE45-440A-9B4CB61FC757}"/>
              </a:ext>
            </a:extLst>
          </p:cNvPr>
          <p:cNvSpPr txBox="1"/>
          <p:nvPr/>
        </p:nvSpPr>
        <p:spPr>
          <a:xfrm>
            <a:off x="4537910" y="2077324"/>
            <a:ext cx="300829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spcAft>
                <a:spcPts val="1800"/>
              </a:spcAft>
              <a:buNone/>
            </a:pPr>
            <a:r>
              <a:rPr lang="pt-PT" b="1" dirty="0">
                <a:solidFill>
                  <a:srgbClr val="2FA4A9"/>
                </a:solidFill>
              </a:rPr>
              <a:t>RESPOSTAS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lang="pt-PT" dirty="0">
                <a:solidFill>
                  <a:srgbClr val="26313D"/>
                </a:solidFill>
              </a:rPr>
              <a:t>Dados e decisões acessíveis.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lang="pt-PT" dirty="0">
                <a:solidFill>
                  <a:srgbClr val="26313D"/>
                </a:solidFill>
              </a:rPr>
              <a:t>Instituições independentes e participação.</a:t>
            </a:r>
          </a:p>
          <a:p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16F5426-749C-076C-4593-C17E6FA78C09}"/>
              </a:ext>
            </a:extLst>
          </p:cNvPr>
          <p:cNvSpPr txBox="1"/>
          <p:nvPr/>
        </p:nvSpPr>
        <p:spPr>
          <a:xfrm>
            <a:off x="356133" y="2054128"/>
            <a:ext cx="32862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r">
              <a:spcAft>
                <a:spcPts val="1800"/>
              </a:spcAft>
              <a:buNone/>
            </a:pPr>
            <a:r>
              <a:rPr lang="pt-PT" b="1" dirty="0">
                <a:solidFill>
                  <a:srgbClr val="04547F"/>
                </a:solidFill>
              </a:rPr>
              <a:t>RISCOS</a:t>
            </a:r>
          </a:p>
          <a:p>
            <a:pPr marL="355600" indent="-355600" algn="r">
              <a:spcAft>
                <a:spcPts val="1800"/>
              </a:spcAft>
              <a:buNone/>
            </a:pPr>
            <a:r>
              <a:rPr lang="pt-PT" dirty="0">
                <a:solidFill>
                  <a:srgbClr val="26313D"/>
                </a:solidFill>
              </a:rPr>
              <a:t>Opacidade alimenta suspeita.</a:t>
            </a:r>
          </a:p>
          <a:p>
            <a:pPr marL="355600" indent="-355600" algn="r">
              <a:spcAft>
                <a:spcPts val="1800"/>
              </a:spcAft>
              <a:buNone/>
            </a:pPr>
            <a:r>
              <a:rPr lang="pt-PT" dirty="0">
                <a:solidFill>
                  <a:srgbClr val="26313D"/>
                </a:solidFill>
              </a:rPr>
              <a:t>Corrupção confirma o abuso.</a:t>
            </a:r>
          </a:p>
          <a:p>
            <a:pPr marL="355600" indent="-355600" algn="r">
              <a:spcAft>
                <a:spcPts val="1800"/>
              </a:spcAft>
              <a:buNone/>
            </a:pPr>
            <a:r>
              <a:rPr lang="pt-PT" dirty="0">
                <a:solidFill>
                  <a:srgbClr val="26313D"/>
                </a:solidFill>
              </a:rPr>
              <a:t>Desinformação generaliza e polariza.</a:t>
            </a:r>
          </a:p>
          <a:p>
            <a:pPr marL="355600" indent="-355600" algn="r">
              <a:spcAft>
                <a:spcPts val="1800"/>
              </a:spcAft>
              <a:buNone/>
            </a:pPr>
            <a:r>
              <a:rPr lang="pt-PT" dirty="0">
                <a:solidFill>
                  <a:srgbClr val="26313D"/>
                </a:solidFill>
              </a:rPr>
              <a:t>Cinismo desmobiliza.</a:t>
            </a:r>
            <a:endParaRPr lang="pt-PT" dirty="0"/>
          </a:p>
        </p:txBody>
      </p:sp>
      <p:cxnSp>
        <p:nvCxnSpPr>
          <p:cNvPr id="6" name="Conexão reta 5">
            <a:extLst>
              <a:ext uri="{FF2B5EF4-FFF2-40B4-BE49-F238E27FC236}">
                <a16:creationId xmlns:a16="http://schemas.microsoft.com/office/drawing/2014/main" id="{8B5A8204-9238-46F6-7672-6A75C96E2684}"/>
              </a:ext>
            </a:extLst>
          </p:cNvPr>
          <p:cNvCxnSpPr>
            <a:cxnSpLocks/>
          </p:cNvCxnSpPr>
          <p:nvPr/>
        </p:nvCxnSpPr>
        <p:spPr>
          <a:xfrm>
            <a:off x="4090134" y="1907183"/>
            <a:ext cx="0" cy="3438677"/>
          </a:xfrm>
          <a:prstGeom prst="line">
            <a:avLst/>
          </a:prstGeom>
          <a:ln w="28575">
            <a:solidFill>
              <a:srgbClr val="045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50AC9789-EBA2-BE31-96EF-A37CE2F3EC19}"/>
              </a:ext>
            </a:extLst>
          </p:cNvPr>
          <p:cNvSpPr>
            <a:spLocks noGrp="1"/>
          </p:cNvSpPr>
          <p:nvPr/>
        </p:nvSpPr>
        <p:spPr>
          <a:xfrm>
            <a:off x="7777206" y="1941155"/>
            <a:ext cx="4023360" cy="3397407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50C69AD1-8FE0-EDD1-E3BE-3A56040FA373}"/>
              </a:ext>
            </a:extLst>
          </p:cNvPr>
          <p:cNvSpPr>
            <a:spLocks noGrp="1"/>
          </p:cNvSpPr>
          <p:nvPr/>
        </p:nvSpPr>
        <p:spPr>
          <a:xfrm>
            <a:off x="8140277" y="2045422"/>
            <a:ext cx="3535908" cy="318516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i="0" dirty="0">
                <a:solidFill>
                  <a:srgbClr val="467886"/>
                </a:solidFill>
                <a:latin typeface="Calibri"/>
              </a:rPr>
              <a:t>CUIDADO </a:t>
            </a:r>
            <a:r>
              <a:rPr lang="pt-PT" sz="1600" b="1" i="0" dirty="0">
                <a:solidFill>
                  <a:srgbClr val="467886"/>
                </a:solidFill>
                <a:latin typeface="Calibri"/>
              </a:rPr>
              <a:t>RIGOROSO</a:t>
            </a:r>
            <a:endParaRPr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 dirty="0">
                <a:solidFill>
                  <a:srgbClr val="258287"/>
                </a:solidFill>
                <a:latin typeface="Calibri"/>
              </a:rPr>
              <a:t>Uma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democracia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íntegra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precisa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 de: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Denunciar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normalizar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acusações</a:t>
            </a: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 (feitas por quem de direito)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Criticar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instituições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concluir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todas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as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pessoas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corruptas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Reconhecer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problemas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abandonar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participação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Corrigir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à luz do dia.</a:t>
            </a:r>
          </a:p>
        </p:txBody>
      </p:sp>
      <p:pic>
        <p:nvPicPr>
          <p:cNvPr id="14" name="Graphic 13" descr="Pin with solid fill">
            <a:extLst>
              <a:ext uri="{FF2B5EF4-FFF2-40B4-BE49-F238E27FC236}">
                <a16:creationId xmlns:a16="http://schemas.microsoft.com/office/drawing/2014/main" id="{965433A9-CBEF-43CF-FB1A-AA436A9D9D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227107" y="1716159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7240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Valores constitucionais: o alicerce comum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Constituição transforma ética em regra vinculativa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896" y="1945600"/>
            <a:ext cx="10666208" cy="36163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 CONSTITUIÇÃO DA REPÚBLICA PORTUGUESA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Dignidade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pessoa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humana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República (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1.º).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Estado de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direito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democrático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limitado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pela lei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pelos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direitos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2.º).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Igualdade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privilegiado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prejudicado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13.º).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Interesse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público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Administração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serve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cidadãos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governa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266.º, n.º 1).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atividade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administrativa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igualdade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proporcionalidade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justiça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imparcialidade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boa-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fé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266.º, n.º 2).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valores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constitucionais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são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decoração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são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contrato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legitima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800" b="1" i="0" u="none" strike="noStrike" kern="1200" cap="none" spc="0" normalizeH="0" baseline="0" noProof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0952" y="6085523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Fontes: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Constituição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República Portuguesa,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artigos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1.º, 2.º, 13.º e 266.º;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Aprendizagens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Essenciais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(2025);</a:t>
            </a:r>
            <a:r>
              <a:rPr kumimoji="0" lang="pt-PT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Referencial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(2024).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8890667-6454-2AA2-2080-E043A3A190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21</a:t>
            </a:fld>
            <a:endParaRPr lang="pt-P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0A571E-4914-4042-BCC7-245AAAD883F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Boa governança permite escrutínio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C55DA-D840-4155-880B-684481F93E7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Valores constitucionais transformados em práticas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2A00529-D3B4-13A0-3F5A-2D00441F74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22</a:t>
            </a:fld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89B190-EC12-4876-BF45-3A425A33384E}"/>
              </a:ext>
            </a:extLst>
          </p:cNvPr>
          <p:cNvSpPr>
            <a:spLocks noGrp="1"/>
          </p:cNvSpPr>
          <p:nvPr/>
        </p:nvSpPr>
        <p:spPr>
          <a:xfrm>
            <a:off x="868680" y="2613841"/>
            <a:ext cx="6720840" cy="1630318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 algn="ctr">
              <a:spcAft>
                <a:spcPts val="1800"/>
              </a:spcAft>
              <a:buNone/>
            </a:pPr>
            <a:r>
              <a:rPr sz="1600" b="1" i="0" dirty="0">
                <a:solidFill>
                  <a:srgbClr val="04547F"/>
                </a:solidFill>
                <a:latin typeface="Calibri"/>
              </a:rPr>
              <a:t>ESTADO DE DIREITO</a:t>
            </a: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Legalidade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limites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poder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Igualdade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proteção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direitos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Controlo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tutela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independentes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algn="ctr">
              <a:spcAft>
                <a:spcPts val="1800"/>
              </a:spcAft>
              <a:buNone/>
            </a:pPr>
            <a:r>
              <a:rPr sz="1600" b="1" i="0" dirty="0">
                <a:solidFill>
                  <a:srgbClr val="2FA4A9"/>
                </a:solidFill>
                <a:latin typeface="Calibri"/>
              </a:rPr>
              <a:t>BOA GOVERNANÇA</a:t>
            </a: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Imparcialidade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critérios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objetivos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Participação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fundamentação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Transparência,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contas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responsabilização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73F328-8136-43D0-BB3D-7355DA455ED7}"/>
              </a:ext>
            </a:extLst>
          </p:cNvPr>
          <p:cNvSpPr>
            <a:spLocks noGrp="1"/>
          </p:cNvSpPr>
          <p:nvPr/>
        </p:nvSpPr>
        <p:spPr>
          <a:xfrm>
            <a:off x="7951808" y="2405750"/>
            <a:ext cx="3706792" cy="312765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C6D864-237D-40B4-87AA-2DA9E3121236}"/>
              </a:ext>
            </a:extLst>
          </p:cNvPr>
          <p:cNvSpPr>
            <a:spLocks noGrp="1"/>
          </p:cNvSpPr>
          <p:nvPr/>
        </p:nvSpPr>
        <p:spPr>
          <a:xfrm>
            <a:off x="8056394" y="2613841"/>
            <a:ext cx="3465045" cy="2745134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467886"/>
                </a:solidFill>
                <a:latin typeface="Calibri"/>
              </a:rPr>
              <a:t>TESTE À DECISÃO</a:t>
            </a:r>
            <a:endParaRPr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Competência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: quem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pode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decidir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Procedimento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: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como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se decide?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Evidência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: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assenta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Interesses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: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foram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declarados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geridos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Impacto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: quem beneficia e quem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suporta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custos?</a:t>
            </a:r>
          </a:p>
          <a:p>
            <a:pPr marL="182563" indent="-182563">
              <a:spcAft>
                <a:spcPts val="500"/>
              </a:spcAft>
              <a:buNone/>
            </a:pPr>
            <a:endParaRPr sz="1600" b="0" i="0" dirty="0">
              <a:solidFill>
                <a:srgbClr val="26313D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680" y="6027955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Educação para a Cidadania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Educação para a Transparência e Integridade (2024)·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 dirty="0">
                <a:solidFill>
                  <a:srgbClr val="8A959D"/>
                </a:solidFill>
                <a:latin typeface="Calibri"/>
              </a:rPr>
              <a:t>.</a:t>
            </a:r>
            <a:endParaRPr sz="800" b="0" i="0" dirty="0">
              <a:solidFill>
                <a:srgbClr val="8A959D"/>
              </a:solidFill>
              <a:latin typeface="Calibri"/>
            </a:endParaRPr>
          </a:p>
        </p:txBody>
      </p:sp>
      <p:cxnSp>
        <p:nvCxnSpPr>
          <p:cNvPr id="5" name="Conexão reta 4">
            <a:extLst>
              <a:ext uri="{FF2B5EF4-FFF2-40B4-BE49-F238E27FC236}">
                <a16:creationId xmlns:a16="http://schemas.microsoft.com/office/drawing/2014/main" id="{597DC9A7-966C-678F-2FEB-4BC91B615083}"/>
              </a:ext>
            </a:extLst>
          </p:cNvPr>
          <p:cNvCxnSpPr>
            <a:cxnSpLocks/>
          </p:cNvCxnSpPr>
          <p:nvPr/>
        </p:nvCxnSpPr>
        <p:spPr>
          <a:xfrm>
            <a:off x="3940494" y="2613841"/>
            <a:ext cx="0" cy="2229312"/>
          </a:xfrm>
          <a:prstGeom prst="line">
            <a:avLst/>
          </a:prstGeom>
          <a:ln w="28575">
            <a:solidFill>
              <a:srgbClr val="0454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 descr="Pin with solid fill">
            <a:extLst>
              <a:ext uri="{FF2B5EF4-FFF2-40B4-BE49-F238E27FC236}">
                <a16:creationId xmlns:a16="http://schemas.microsoft.com/office/drawing/2014/main" id="{709F1BCA-12B8-A8ED-0227-E1ABC9AB42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118411" y="2155530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8614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Dos valores à governança democrática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cadeia da confiança — e o que acontece quando quebra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6310" y="2010870"/>
            <a:ext cx="11163719" cy="38625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SISTEMA DEMOCRÁTICO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FA4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Valores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constitucionais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orientam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quem decide,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mesmo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fiscalização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cumpre-os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concreta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visível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justificável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Governança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democrática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decisões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imparciais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fundamentadas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escrutináveis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cidadãos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acreditam 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participam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e a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democracia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fortalece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QUANDO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SISTEMA OU ENGRENAGEM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QUEBRA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Arbitrariedade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favorecimento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captura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interesse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público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desconfiança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afastamento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dos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cidadãos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qualidade da governança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mede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-se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grosso modo,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pela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distância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entre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valores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proclamados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as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decisões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praticadas</a:t>
            </a:r>
            <a:r>
              <a:rPr kumimoji="0" sz="1700" b="1" i="1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9441" y="603488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Fontes: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Constituição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República Portuguesa,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artigos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1.º, 2.º, 13.º e 266.º;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Aprendizagens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Essenciais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(2025);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Referencial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(2024).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FEAB0DD-D6ED-6A3B-6A92-A48A1D5334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23</a:t>
            </a:fld>
            <a:endParaRPr lang="pt-P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5A2307-E17D-4CD4-91B9-B523E446C48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i="1">
                <a:solidFill>
                  <a:schemeClr val="bg2"/>
                </a:solidFill>
              </a:rPr>
              <a:t>Compliance</a:t>
            </a:r>
            <a:r>
              <a:rPr>
                <a:solidFill>
                  <a:schemeClr val="bg2"/>
                </a:solidFill>
              </a:rPr>
              <a:t>: </a:t>
            </a:r>
            <a:r>
              <a:rPr err="1">
                <a:solidFill>
                  <a:schemeClr val="bg2"/>
                </a:solidFill>
              </a:rPr>
              <a:t>prevenir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por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sistema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2C7D8608-E751-ECE2-C68F-86DB85EF2DD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Boas intenções precisam de cultura, regras e controlos efetivos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00DF2D90-DE28-A897-E2AE-B0D6AD3AF2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24</a:t>
            </a:fld>
            <a:endParaRPr lang="pt-PT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5F9D82-04CE-4BBF-B38B-DCD9AA0BD6FA}"/>
              </a:ext>
            </a:extLst>
          </p:cNvPr>
          <p:cNvSpPr>
            <a:spLocks noGrp="1"/>
          </p:cNvSpPr>
          <p:nvPr/>
        </p:nvSpPr>
        <p:spPr>
          <a:xfrm>
            <a:off x="1212660" y="2187032"/>
            <a:ext cx="4033221" cy="270989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1" i="0" u="none" cap="none" spc="0">
                <a:ln>
                  <a:noFill/>
                </a:ln>
                <a:solidFill>
                  <a:srgbClr val="467886"/>
                </a:solidFill>
                <a:latin typeface="Calibri"/>
                <a:ea typeface="Calibri"/>
                <a:cs typeface="Calibri"/>
              </a:rPr>
              <a:t>UM SISTEMA DE INTEGRIDADE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Compromisso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exemplo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da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liderança</a:t>
            </a:r>
            <a:endParaRPr sz="1600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Avaliação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riscos</a:t>
            </a:r>
            <a:endParaRPr sz="2000" b="0" i="0" u="none" kern="1200" cap="none" spc="0" baseline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Regras</a:t>
            </a:r>
            <a:r>
              <a:rPr sz="1600" b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responsabilidades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claras</a:t>
            </a:r>
            <a:endParaRPr sz="2000" b="0" i="0" u="none" kern="1200" cap="none" spc="0" baseline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Formação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aplicada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dilemas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reais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Controlos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registos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separação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funções</a:t>
            </a:r>
            <a:endParaRPr sz="1600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Canais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seguros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comunicação</a:t>
            </a:r>
            <a:endParaRPr sz="1600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Monitorização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correção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aprendizagem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6968307-5552-4B6E-84F5-856CED771C64}"/>
              </a:ext>
            </a:extLst>
          </p:cNvPr>
          <p:cNvSpPr>
            <a:spLocks noGrp="1"/>
          </p:cNvSpPr>
          <p:nvPr/>
        </p:nvSpPr>
        <p:spPr>
          <a:xfrm>
            <a:off x="7452360" y="2187032"/>
            <a:ext cx="3843169" cy="3512337"/>
          </a:xfrm>
          <a:prstGeom prst="roundRect">
            <a:avLst/>
          </a:prstGeom>
          <a:solidFill>
            <a:srgbClr val="1F5C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4041B0-785B-4FBA-9B35-4E8D64597492}"/>
              </a:ext>
            </a:extLst>
          </p:cNvPr>
          <p:cNvSpPr>
            <a:spLocks noGrp="1"/>
          </p:cNvSpPr>
          <p:nvPr/>
        </p:nvSpPr>
        <p:spPr>
          <a:xfrm>
            <a:off x="7768548" y="2671656"/>
            <a:ext cx="3210792" cy="238680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IDEIA-CHAVE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sz="1600" dirty="0">
                <a:solidFill>
                  <a:srgbClr val="FFFFFF"/>
                </a:solidFill>
                <a:latin typeface="Calibri"/>
              </a:rPr>
              <a:t>Compliance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significa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conformidade</a:t>
            </a:r>
            <a:r>
              <a:rPr sz="1600" dirty="0">
                <a:solidFill>
                  <a:srgbClr val="FFFFFF"/>
                </a:solidFill>
                <a:latin typeface="Calibri"/>
              </a:rPr>
              <a:t>: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cumprir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leis,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regras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e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compromissos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éticos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de forma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organizada</a:t>
            </a:r>
            <a:r>
              <a:rPr sz="1600" dirty="0">
                <a:solidFill>
                  <a:srgbClr val="FFFFFF"/>
                </a:solidFill>
                <a:latin typeface="Calibri"/>
              </a:rPr>
              <a:t>.</a:t>
            </a:r>
            <a:endParaRPr sz="2000" b="0" i="0" u="none" kern="1200" cap="none" spc="0" baseline="0" dirty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endParaRPr sz="1200" b="0" i="0" u="none" kern="1200" cap="none" spc="0" baseline="0" dirty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Não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substitui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juízo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ético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organiza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pessoas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processos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controlos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prevenir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detetar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irregularidades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2570" y="6047449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OCDE, Education for Integrity: Teaching on Anti-Corruption, Values and the Rule of Law (2018).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Transparência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(2024)</a:t>
            </a:r>
          </a:p>
        </p:txBody>
      </p:sp>
    </p:spTree>
    <p:extLst>
      <p:ext uri="{BB962C8B-B14F-4D97-AF65-F5344CB8AC3E}">
        <p14:creationId xmlns:p14="http://schemas.microsoft.com/office/powerpoint/2010/main" val="1032821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371DF7-862E-473F-AB49-EECD24F3E27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Prevenir e combater: papéis distintos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49610-E062-4EA0-BB30-47C85EC8FF6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Cidadãos, organizações, Estado e sociedade civil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EFB4875-12F2-D760-4AD5-7218F5726E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25</a:t>
            </a:fld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BFBBAF-73EA-44BE-BD15-D7E20960BCB3}"/>
              </a:ext>
            </a:extLst>
          </p:cNvPr>
          <p:cNvSpPr>
            <a:spLocks noGrp="1"/>
          </p:cNvSpPr>
          <p:nvPr/>
        </p:nvSpPr>
        <p:spPr>
          <a:xfrm>
            <a:off x="902453" y="2097638"/>
            <a:ext cx="4973321" cy="298054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1200"/>
              </a:spcAft>
              <a:buNone/>
            </a:pPr>
            <a:r>
              <a:rPr sz="1600" b="1" i="0" dirty="0">
                <a:solidFill>
                  <a:srgbClr val="04547F"/>
                </a:solidFill>
                <a:latin typeface="Calibri"/>
              </a:rPr>
              <a:t>ORGANIZAÇÕES</a:t>
            </a:r>
          </a:p>
          <a:p>
            <a:pPr marL="355600" indent="-355600">
              <a:spcAft>
                <a:spcPts val="2400"/>
              </a:spcAft>
              <a:buNone/>
            </a:pPr>
            <a:r>
              <a:rPr sz="1600" b="0" i="0" dirty="0" err="1">
                <a:solidFill>
                  <a:srgbClr val="26313D"/>
                </a:solidFill>
                <a:latin typeface="Calibri"/>
              </a:rPr>
              <a:t>Previnem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controlam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respondem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200"/>
              </a:spcAft>
              <a:buNone/>
            </a:pPr>
            <a:r>
              <a:rPr sz="1600" b="1" i="0" dirty="0">
                <a:solidFill>
                  <a:schemeClr val="accent3"/>
                </a:solidFill>
                <a:latin typeface="Calibri"/>
              </a:rPr>
              <a:t>ESTADO</a:t>
            </a:r>
          </a:p>
          <a:p>
            <a:pPr marL="355600" indent="-355600">
              <a:spcAft>
                <a:spcPts val="2400"/>
              </a:spcAft>
              <a:buNone/>
            </a:pPr>
            <a:r>
              <a:rPr sz="1600" b="0" i="0" dirty="0" err="1">
                <a:solidFill>
                  <a:srgbClr val="26313D"/>
                </a:solidFill>
                <a:latin typeface="Calibri"/>
              </a:rPr>
              <a:t>Legisla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fiscaliza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investiga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julga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por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órgãos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próprios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200"/>
              </a:spcAft>
              <a:buNone/>
            </a:pPr>
            <a:r>
              <a:rPr sz="1600" b="1" i="0" dirty="0">
                <a:solidFill>
                  <a:srgbClr val="2FA4A9"/>
                </a:solidFill>
                <a:latin typeface="Calibri"/>
              </a:rPr>
              <a:t>SOCIEDADE CIVIL E CIDADÃOS</a:t>
            </a:r>
            <a:endParaRPr lang="pt-PT" sz="1600" b="1" i="0" dirty="0">
              <a:solidFill>
                <a:srgbClr val="2FA4A9"/>
              </a:solidFill>
              <a:latin typeface="Calibri"/>
            </a:endParaRPr>
          </a:p>
          <a:p>
            <a:pPr marL="355600" indent="-355600">
              <a:spcAft>
                <a:spcPts val="12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Informam, escrutinam, participam e comunicam.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02B2D3-5AAE-424D-8667-4C5107C7B1E2}"/>
              </a:ext>
            </a:extLst>
          </p:cNvPr>
          <p:cNvSpPr>
            <a:spLocks noGrp="1"/>
          </p:cNvSpPr>
          <p:nvPr/>
        </p:nvSpPr>
        <p:spPr>
          <a:xfrm>
            <a:off x="6695615" y="1841035"/>
            <a:ext cx="5270746" cy="3739329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FA0206-E0F3-446C-B89F-614567126FEA}"/>
              </a:ext>
            </a:extLst>
          </p:cNvPr>
          <p:cNvSpPr>
            <a:spLocks noGrp="1"/>
          </p:cNvSpPr>
          <p:nvPr/>
        </p:nvSpPr>
        <p:spPr>
          <a:xfrm>
            <a:off x="6994573" y="2155981"/>
            <a:ext cx="4971788" cy="2863861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i="0">
                <a:solidFill>
                  <a:srgbClr val="467886"/>
                </a:solidFill>
                <a:latin typeface="Calibri"/>
              </a:rPr>
              <a:t>PRINCÍPIO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>
                <a:solidFill>
                  <a:srgbClr val="E77728"/>
                </a:solidFill>
                <a:latin typeface="Calibri"/>
              </a:rPr>
              <a:t>A </a:t>
            </a:r>
            <a:r>
              <a:rPr sz="1600" b="1" i="0" err="1">
                <a:solidFill>
                  <a:srgbClr val="E77728"/>
                </a:solidFill>
                <a:latin typeface="Calibri"/>
              </a:rPr>
              <a:t>cooperação</a:t>
            </a:r>
            <a:r>
              <a:rPr sz="1600" b="1" i="0">
                <a:solidFill>
                  <a:srgbClr val="E77728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E77728"/>
                </a:solidFill>
                <a:latin typeface="Calibri"/>
              </a:rPr>
              <a:t>deve</a:t>
            </a:r>
            <a:r>
              <a:rPr sz="1600" b="1" i="0">
                <a:solidFill>
                  <a:srgbClr val="E77728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E77728"/>
                </a:solidFill>
                <a:latin typeface="Calibri"/>
              </a:rPr>
              <a:t>respeitar</a:t>
            </a:r>
            <a:r>
              <a:rPr sz="1600" b="1" i="0">
                <a:solidFill>
                  <a:srgbClr val="E77728"/>
                </a:solidFill>
                <a:latin typeface="Calibri"/>
              </a:rPr>
              <a:t>: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Competências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(poderes + responsabilidades)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Direitos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garantias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Proteção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dados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Presunção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inocência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Independência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institucional</a:t>
            </a:r>
            <a:endParaRPr lang="pt-PT" sz="1600" b="0" i="0">
              <a:solidFill>
                <a:srgbClr val="26313D"/>
              </a:solidFill>
              <a:latin typeface="Calibri"/>
            </a:endParaRPr>
          </a:p>
          <a:p>
            <a:pPr marL="182563" indent="-182563" algn="ctr">
              <a:spcAft>
                <a:spcPts val="1200"/>
              </a:spcAft>
            </a:pPr>
            <a:r>
              <a:rPr lang="pt-PT" sz="1600" b="1">
                <a:solidFill>
                  <a:srgbClr val="258287"/>
                </a:solidFill>
              </a:rPr>
              <a:t>Nenhum ator resolve sozinho um problema sistémico.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2453" y="6024421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Educação para a Cidadania 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Decreto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-Lei n.º 109-E/2021, de 9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dezembro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; MENA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C: https://mec-anticorrupcao.pt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/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6A05BE9-D608-3E8F-E0B8-77E6460CB793}"/>
              </a:ext>
            </a:extLst>
          </p:cNvPr>
          <p:cNvCxnSpPr>
            <a:cxnSpLocks/>
          </p:cNvCxnSpPr>
          <p:nvPr/>
        </p:nvCxnSpPr>
        <p:spPr>
          <a:xfrm>
            <a:off x="810887" y="2115597"/>
            <a:ext cx="0" cy="75272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379DE9-0A12-C85C-C55A-11B51C6E91D2}"/>
              </a:ext>
            </a:extLst>
          </p:cNvPr>
          <p:cNvCxnSpPr>
            <a:cxnSpLocks/>
          </p:cNvCxnSpPr>
          <p:nvPr/>
        </p:nvCxnSpPr>
        <p:spPr>
          <a:xfrm>
            <a:off x="810887" y="3044952"/>
            <a:ext cx="0" cy="752727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E15E56-3031-7AB0-6805-FB6643FC470A}"/>
              </a:ext>
            </a:extLst>
          </p:cNvPr>
          <p:cNvCxnSpPr>
            <a:cxnSpLocks/>
          </p:cNvCxnSpPr>
          <p:nvPr/>
        </p:nvCxnSpPr>
        <p:spPr>
          <a:xfrm>
            <a:off x="810887" y="3974307"/>
            <a:ext cx="0" cy="752727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Pin with solid fill">
            <a:extLst>
              <a:ext uri="{FF2B5EF4-FFF2-40B4-BE49-F238E27FC236}">
                <a16:creationId xmlns:a16="http://schemas.microsoft.com/office/drawing/2014/main" id="{C2989344-369A-27A1-85BE-2CF278F1D4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327821" y="1547825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9525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E497E8-4C40-4512-B0CE-9085EBB041C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Aluno-cidadão e futuro profissional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3D887-CA03-4F8A-AE2E-E3FF9255A6E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Integridade pessoal, social e profissional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F636389-8394-7D94-C6C5-AD1FC85F99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26</a:t>
            </a:fld>
            <a:endParaRPr lang="pt-P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0CEB16-A3CB-4D25-BC3C-88DDEB4C0977}"/>
              </a:ext>
            </a:extLst>
          </p:cNvPr>
          <p:cNvSpPr>
            <a:spLocks noGrp="1"/>
          </p:cNvSpPr>
          <p:nvPr/>
        </p:nvSpPr>
        <p:spPr>
          <a:xfrm>
            <a:off x="900799" y="2155862"/>
            <a:ext cx="4418780" cy="345623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800"/>
              </a:spcAft>
              <a:buNone/>
            </a:pPr>
            <a:r>
              <a:rPr sz="1600" b="1" i="0" dirty="0">
                <a:solidFill>
                  <a:srgbClr val="04547F"/>
                </a:solidFill>
                <a:latin typeface="Calibri"/>
              </a:rPr>
              <a:t>CAPACIDADES</a:t>
            </a:r>
          </a:p>
          <a:p>
            <a:pPr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Identificar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dilemas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riscos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Procurar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ouvir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perspetivas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Declarar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interesses</a:t>
            </a:r>
          </a:p>
          <a:p>
            <a:pPr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Fundamentar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decisões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Recusar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vantagens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indevidas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Comunicar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problemas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com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segurança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Assumir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corrigir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aprender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com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erros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C69A2A9-89EA-42AD-976F-EDA4F7D00A43}"/>
              </a:ext>
            </a:extLst>
          </p:cNvPr>
          <p:cNvSpPr>
            <a:spLocks noGrp="1"/>
          </p:cNvSpPr>
          <p:nvPr/>
        </p:nvSpPr>
        <p:spPr>
          <a:xfrm>
            <a:off x="7122695" y="1926741"/>
            <a:ext cx="4659464" cy="3572807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71BACE-23CA-4257-8D1B-9A3449D1672B}"/>
              </a:ext>
            </a:extLst>
          </p:cNvPr>
          <p:cNvSpPr>
            <a:spLocks noGrp="1"/>
          </p:cNvSpPr>
          <p:nvPr/>
        </p:nvSpPr>
        <p:spPr>
          <a:xfrm>
            <a:off x="7556223" y="2171082"/>
            <a:ext cx="3910817" cy="3040832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sp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467886"/>
                </a:solidFill>
                <a:latin typeface="Calibri"/>
              </a:rPr>
              <a:t>AÇÃO CÍVICA</a:t>
            </a:r>
            <a:endParaRPr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Participar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órgãos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projetos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Propor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critérios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transparentes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Avaliar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resultados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Verificar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informação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Proteger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comuns</a:t>
            </a: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Exigir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prestação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contas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com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respeito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pelos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pelas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garantias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799" y="5994096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OCDE, Education for Integrity: Teaching on Anti-Corruption, Values and the Rule of Law (2018). 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 dirty="0">
                <a:solidFill>
                  <a:srgbClr val="8A959D"/>
                </a:solidFill>
                <a:latin typeface="Calibri"/>
              </a:rPr>
              <a:t>.</a:t>
            </a:r>
            <a:endParaRPr sz="800" b="0" i="0" dirty="0">
              <a:solidFill>
                <a:srgbClr val="8A959D"/>
              </a:solidFill>
              <a:latin typeface="Calibri"/>
            </a:endParaRPr>
          </a:p>
        </p:txBody>
      </p:sp>
      <p:pic>
        <p:nvPicPr>
          <p:cNvPr id="9" name="Graphic 8" descr="Pin with solid fill">
            <a:extLst>
              <a:ext uri="{FF2B5EF4-FFF2-40B4-BE49-F238E27FC236}">
                <a16:creationId xmlns:a16="http://schemas.microsoft.com/office/drawing/2014/main" id="{70885FDF-65E2-32BF-1910-01AC7D2A56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183154" y="1646086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D2867B-BA9E-0DC8-5413-0138311100A0}"/>
              </a:ext>
            </a:extLst>
          </p:cNvPr>
          <p:cNvCxnSpPr>
            <a:cxnSpLocks/>
          </p:cNvCxnSpPr>
          <p:nvPr/>
        </p:nvCxnSpPr>
        <p:spPr>
          <a:xfrm>
            <a:off x="810887" y="2171082"/>
            <a:ext cx="0" cy="3144329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015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29F650-04A6-4C0D-A5FD-C1247149B2B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O MENAC promove a integridade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1D8B3-3657-4C5E-A506-A86034EA396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Prevenção, conhecimento e recursos para a comunidade educativa</a:t>
            </a:r>
          </a:p>
        </p:txBody>
      </p:sp>
      <p:sp>
        <p:nvSpPr>
          <p:cNvPr id="8" name="Marcador de Posição do Número do Diapositivo 7">
            <a:extLst>
              <a:ext uri="{FF2B5EF4-FFF2-40B4-BE49-F238E27FC236}">
                <a16:creationId xmlns:a16="http://schemas.microsoft.com/office/drawing/2014/main" id="{AAB9B8B1-A1B7-8DCC-3694-AA6DF5D8C0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27</a:t>
            </a:fld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792480" y="2183901"/>
            <a:ext cx="5303520" cy="2053928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>
              <a:spcBef>
                <a:spcPts val="1000"/>
              </a:spcBef>
            </a:pPr>
            <a:r>
              <a:rPr sz="1600" b="1" dirty="0">
                <a:solidFill>
                  <a:srgbClr val="2FA4A9"/>
                </a:solidFill>
                <a:latin typeface="Calibri"/>
              </a:rPr>
              <a:t>O QUE É</a:t>
            </a:r>
          </a:p>
          <a:p>
            <a:pPr>
              <a:spcBef>
                <a:spcPts val="200"/>
              </a:spcBef>
            </a:pPr>
            <a:r>
              <a:rPr sz="1600" b="0" dirty="0" err="1">
                <a:solidFill>
                  <a:srgbClr val="26313D"/>
                </a:solidFill>
                <a:latin typeface="Calibri"/>
              </a:rPr>
              <a:t>Entidade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administrativa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independente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criada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pelo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Decreto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-Lei n.º 109-E/2021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, de 9 de dezembro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dirty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sz="1600" b="0" dirty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 dirty="0">
                <a:solidFill>
                  <a:srgbClr val="2FA4A9"/>
                </a:solidFill>
                <a:latin typeface="Calibri"/>
              </a:rPr>
              <a:t>MISSÃO</a:t>
            </a:r>
          </a:p>
          <a:p>
            <a:pPr marL="182563" indent="-18256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sz="1600" b="0" dirty="0" err="1">
                <a:solidFill>
                  <a:srgbClr val="26313D"/>
                </a:solidFill>
                <a:latin typeface="Calibri"/>
              </a:rPr>
              <a:t>Promove</a:t>
            </a:r>
            <a:r>
              <a:rPr lang="pt-PT" sz="1600" dirty="0">
                <a:solidFill>
                  <a:srgbClr val="26313D"/>
                </a:solidFill>
                <a:latin typeface="Calibri"/>
              </a:rPr>
              <a:t>r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transparência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e a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integridade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na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ação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pública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sz="1600" b="0" dirty="0" err="1">
                <a:solidFill>
                  <a:srgbClr val="26313D"/>
                </a:solidFill>
                <a:latin typeface="Calibri"/>
              </a:rPr>
              <a:t>Reforça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r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as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políticas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prevenção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da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corrupção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dirty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rgbClr val="26313D"/>
                </a:solidFill>
                <a:latin typeface="Calibri"/>
              </a:rPr>
              <a:t>Criar uma cultura de integridade e transparência abrangendo todos os níveis de ensino.</a:t>
            </a:r>
            <a:endParaRPr sz="1600" b="0" dirty="0">
              <a:solidFill>
                <a:srgbClr val="26313D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4492" y="2274714"/>
            <a:ext cx="4358578" cy="2308571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>
              <a:spcBef>
                <a:spcPts val="1000"/>
              </a:spcBef>
            </a:pPr>
            <a:r>
              <a:rPr lang="pt-PT" sz="1600" b="1" dirty="0">
                <a:solidFill>
                  <a:srgbClr val="2FA4A9"/>
                </a:solidFill>
                <a:latin typeface="Calibri"/>
              </a:rPr>
              <a:t>ENSINO E </a:t>
            </a:r>
            <a:r>
              <a:rPr sz="1600" b="1" dirty="0">
                <a:solidFill>
                  <a:srgbClr val="2FA4A9"/>
                </a:solidFill>
                <a:latin typeface="Calibri"/>
              </a:rPr>
              <a:t>EDUCAÇÃO</a:t>
            </a:r>
          </a:p>
          <a:p>
            <a:pPr>
              <a:spcBef>
                <a:spcPts val="200"/>
              </a:spcBef>
            </a:pPr>
            <a:r>
              <a:rPr sz="1600" b="0" dirty="0" err="1">
                <a:solidFill>
                  <a:srgbClr val="26313D"/>
                </a:solidFill>
                <a:latin typeface="Calibri"/>
              </a:rPr>
              <a:t>Sensibiliza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, forma e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cria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para a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comunidade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educativa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dirty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sz="2000" b="0" dirty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 dirty="0">
                <a:solidFill>
                  <a:srgbClr val="2FA4A9"/>
                </a:solidFill>
                <a:latin typeface="Calibri"/>
              </a:rPr>
              <a:t>RECURSOS</a:t>
            </a:r>
          </a:p>
          <a:p>
            <a:pPr>
              <a:spcBef>
                <a:spcPts val="200"/>
              </a:spcBef>
            </a:pPr>
            <a:r>
              <a:rPr sz="1600" b="0" dirty="0">
                <a:solidFill>
                  <a:srgbClr val="0E2841"/>
                </a:solidFill>
                <a:latin typeface="Calibri"/>
                <a:hlinkClick r:id="rId3"/>
              </a:rPr>
              <a:t>mec-anticorrupcao.pt</a:t>
            </a:r>
          </a:p>
          <a:p>
            <a:pPr>
              <a:spcBef>
                <a:spcPts val="200"/>
              </a:spcBef>
            </a:pPr>
            <a:r>
              <a:rPr sz="1600" b="0" dirty="0">
                <a:solidFill>
                  <a:srgbClr val="0E2841"/>
                </a:solidFill>
                <a:latin typeface="Calibri"/>
                <a:hlinkClick r:id="rId4"/>
              </a:rPr>
              <a:t>mec-anticorrupcao.pt/</a:t>
            </a:r>
            <a:r>
              <a:rPr sz="1600" b="0" dirty="0" err="1">
                <a:solidFill>
                  <a:srgbClr val="0E2841"/>
                </a:solidFill>
                <a:latin typeface="Calibri"/>
                <a:hlinkClick r:id="rId4"/>
              </a:rPr>
              <a:t>escolas</a:t>
            </a:r>
            <a:r>
              <a:rPr sz="1600" b="0" dirty="0">
                <a:solidFill>
                  <a:srgbClr val="0E2841"/>
                </a:solidFill>
                <a:latin typeface="Calibri"/>
                <a:hlinkClick r:id="rId4"/>
              </a:rPr>
              <a:t>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1710" y="6031346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Decreto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-Lei n.º 109-E/2021, de 9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dezembro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; MENAC: https://mec-anticorrupcao.pt/ · MENAC/MECI, Guia para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palestrantes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 dirty="0">
                <a:solidFill>
                  <a:srgbClr val="8A959D"/>
                </a:solidFill>
                <a:latin typeface="Calibri"/>
              </a:rPr>
              <a:t>.</a:t>
            </a:r>
            <a:endParaRPr sz="800" b="0" i="0" dirty="0">
              <a:solidFill>
                <a:srgbClr val="8A959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5660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F91720-973A-43FC-B9EB-20FB1263CAF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Da opinião à ação verificável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2D733-FB12-41C3-81BE-CD770B411DC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Um pequeno projeto de integridade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9081B9-F6E0-43D1-B205-38B9F2E7EE70}"/>
              </a:ext>
            </a:extLst>
          </p:cNvPr>
          <p:cNvSpPr>
            <a:spLocks noGrp="1"/>
          </p:cNvSpPr>
          <p:nvPr/>
        </p:nvSpPr>
        <p:spPr>
          <a:xfrm>
            <a:off x="580293" y="1964389"/>
            <a:ext cx="6675120" cy="331844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1.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Selecionar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processo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pt-PT" sz="160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medida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dado,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comunicação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2.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Identificar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riscos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interesses 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pessoas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afetadas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3.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Recolher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informação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legítima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ouvir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perspetivas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4.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Propor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regras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controlos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transparência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adicionais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5.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Definir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indicador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avaliar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resultado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lang="pt-PT" sz="1600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endParaRPr sz="1600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ctr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O </a:t>
            </a:r>
            <a:r>
              <a:rPr sz="2000" b="1" i="0" u="none" cap="none" spc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objetivo</a:t>
            </a:r>
            <a:r>
              <a:rPr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1" i="0" u="none" cap="none" spc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não</a:t>
            </a:r>
            <a:r>
              <a:rPr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é </a:t>
            </a:r>
            <a:r>
              <a:rPr sz="2000" b="1" i="0" u="none" cap="none" spc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procurar</a:t>
            </a:r>
            <a:r>
              <a:rPr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1" i="0" u="none" cap="none" spc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culpados</a:t>
            </a:r>
            <a:r>
              <a:rPr lang="pt-PT"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,</a:t>
            </a:r>
            <a:r>
              <a:rPr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é </a:t>
            </a:r>
            <a:r>
              <a:rPr lang="pt-PT"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educativo e cívico, ou seja, </a:t>
            </a:r>
            <a:r>
              <a:rPr sz="2000" b="1" i="0" u="none" cap="none" spc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melhorar</a:t>
            </a:r>
            <a:r>
              <a:rPr sz="2000" b="1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2000" b="1" i="0" u="none" cap="none" spc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sistema</a:t>
            </a:r>
            <a:r>
              <a:rPr lang="pt-PT" sz="20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, a sociedade e os seus membros, que somos todos nós.</a:t>
            </a:r>
            <a:endParaRPr sz="2000" b="1" i="0" u="none" cap="none" spc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C62D446-3C8F-4F43-9307-03081EF3B573}"/>
              </a:ext>
            </a:extLst>
          </p:cNvPr>
          <p:cNvSpPr>
            <a:spLocks noGrp="1"/>
          </p:cNvSpPr>
          <p:nvPr/>
        </p:nvSpPr>
        <p:spPr>
          <a:xfrm>
            <a:off x="8067551" y="1726229"/>
            <a:ext cx="3718371" cy="3794760"/>
          </a:xfrm>
          <a:prstGeom prst="roundRect">
            <a:avLst/>
          </a:prstGeom>
          <a:solidFill>
            <a:srgbClr val="0E2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ADC9B5-4721-4967-BDFF-DDBB75E5A425}"/>
              </a:ext>
            </a:extLst>
          </p:cNvPr>
          <p:cNvSpPr>
            <a:spLocks noGrp="1"/>
          </p:cNvSpPr>
          <p:nvPr/>
        </p:nvSpPr>
        <p:spPr>
          <a:xfrm>
            <a:off x="8269638" y="1916794"/>
            <a:ext cx="3314199" cy="358444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SÍNTESE</a:t>
            </a:r>
            <a:endParaRPr sz="2000" b="1" i="0" u="none" kern="1200" cap="none" spc="0" baseline="0">
              <a:ln>
                <a:noFill/>
              </a:ln>
              <a:solidFill>
                <a:srgbClr val="F7AB35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Pensar </a:t>
            </a:r>
            <a:r>
              <a:rPr sz="160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por</a:t>
            </a:r>
            <a:r>
              <a:rPr sz="160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si</a:t>
            </a:r>
            <a:r>
              <a:rPr sz="160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  <a:endParaRPr sz="2000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Decidir</a:t>
            </a:r>
            <a:r>
              <a:rPr sz="160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com </a:t>
            </a:r>
            <a:r>
              <a:rPr sz="160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razões</a:t>
            </a:r>
            <a:r>
              <a:rPr sz="160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  <a:endParaRPr sz="2000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>
                <a:solidFill>
                  <a:srgbClr val="FFFFFF"/>
                </a:solidFill>
                <a:latin typeface="Calibri"/>
              </a:rPr>
              <a:t>Agir com </a:t>
            </a:r>
            <a:r>
              <a:rPr sz="1600" err="1">
                <a:solidFill>
                  <a:srgbClr val="FFFFFF"/>
                </a:solidFill>
                <a:latin typeface="Calibri"/>
              </a:rPr>
              <a:t>coerência</a:t>
            </a:r>
            <a:r>
              <a:rPr sz="1600">
                <a:solidFill>
                  <a:srgbClr val="FFFFFF"/>
                </a:solidFill>
                <a:latin typeface="Calibri"/>
              </a:rPr>
              <a:t>.</a:t>
            </a:r>
            <a:endParaRPr sz="2000" b="1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Tornar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o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poder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escrutinável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  <a:endParaRPr sz="2000" b="0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Prevenir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por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sistema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Assumir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responsabilidades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</a:p>
          <a:p>
            <a:pPr marL="0" marR="0" lvl="0" indent="0" algn="ctr" defTabSz="914400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Fazer a </a:t>
            </a:r>
            <a:r>
              <a:rPr sz="1600" b="1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coisa</a:t>
            </a: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certa</a:t>
            </a: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, pela </a:t>
            </a:r>
            <a:r>
              <a:rPr sz="1600" b="1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razão</a:t>
            </a: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certa</a:t>
            </a: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e para o </a:t>
            </a:r>
            <a:r>
              <a:rPr sz="1600" b="1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bem</a:t>
            </a: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comum</a:t>
            </a: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" y="6036734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OCDE, Education for Integrity: Teaching on Anti-Corruption, Values and the Rule of Law (2018). 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Integridade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 dirty="0">
                <a:solidFill>
                  <a:srgbClr val="8A959D"/>
                </a:solidFill>
                <a:latin typeface="Calibri"/>
              </a:rPr>
              <a:t>.</a:t>
            </a:r>
            <a:endParaRPr sz="800" b="0" i="0" dirty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843F044-F366-5DF1-B2A5-9E8C47E3E1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598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F91720-973A-43FC-B9EB-20FB1263CAF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Mensagens para reter e aplicar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2D733-FB12-41C3-81BE-CD770B411DC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Conhecimentos e critérios para a escola, a cidadania e a vida profissional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843F044-F366-5DF1-B2A5-9E8C47E3E1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E99CEF-AF55-BA3C-ADF8-4E52E186DD8F}" type="slidenum"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abeçalho Reter">
            <a:extLst>
              <a:ext uri="{FF2B5EF4-FFF2-40B4-BE49-F238E27FC236}">
                <a16:creationId xmlns:a16="http://schemas.microsoft.com/office/drawing/2014/main" id="{8EE8A7D1-7851-466E-B08F-BF71FC5E413C}"/>
              </a:ext>
            </a:extLst>
          </p:cNvPr>
          <p:cNvSpPr>
            <a:spLocks noGrp="1"/>
          </p:cNvSpPr>
          <p:nvPr/>
        </p:nvSpPr>
        <p:spPr>
          <a:xfrm>
            <a:off x="762000" y="2276475"/>
            <a:ext cx="5048250" cy="2952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RETER</a:t>
            </a:r>
          </a:p>
        </p:txBody>
      </p:sp>
      <p:sp>
        <p:nvSpPr>
          <p:cNvPr id="18" name="Cabeçalho Aplicar">
            <a:extLst>
              <a:ext uri="{FF2B5EF4-FFF2-40B4-BE49-F238E27FC236}">
                <a16:creationId xmlns:a16="http://schemas.microsoft.com/office/drawing/2014/main" id="{572A15CE-EC09-4572-98CC-8725AEDB9A73}"/>
              </a:ext>
            </a:extLst>
          </p:cNvPr>
          <p:cNvSpPr>
            <a:spLocks noGrp="1"/>
          </p:cNvSpPr>
          <p:nvPr/>
        </p:nvSpPr>
        <p:spPr>
          <a:xfrm>
            <a:off x="6477000" y="2276475"/>
            <a:ext cx="5000625" cy="2952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7AB35"/>
                </a:solidFill>
                <a:latin typeface="Calibri"/>
                <a:ea typeface="Calibri"/>
                <a:cs typeface="Calibr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APLICAR</a:t>
            </a:r>
          </a:p>
        </p:txBody>
      </p:sp>
      <p:sp>
        <p:nvSpPr>
          <p:cNvPr id="19" name="Separador central">
            <a:extLst>
              <a:ext uri="{FF2B5EF4-FFF2-40B4-BE49-F238E27FC236}">
                <a16:creationId xmlns:a16="http://schemas.microsoft.com/office/drawing/2014/main" id="{52DCBF39-AA5F-47EC-8B57-72A69E079209}"/>
              </a:ext>
            </a:extLst>
          </p:cNvPr>
          <p:cNvSpPr>
            <a:spLocks noGrp="1"/>
          </p:cNvSpPr>
          <p:nvPr/>
        </p:nvSpPr>
        <p:spPr>
          <a:xfrm>
            <a:off x="6096000" y="2276475"/>
            <a:ext cx="0" cy="3476625"/>
          </a:xfrm>
          <a:prstGeom prst="line">
            <a:avLst/>
          </a:prstGeom>
          <a:noFill/>
          <a:ln w="14288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Sublinhado Reter">
            <a:extLst>
              <a:ext uri="{FF2B5EF4-FFF2-40B4-BE49-F238E27FC236}">
                <a16:creationId xmlns:a16="http://schemas.microsoft.com/office/drawing/2014/main" id="{2B1DB286-BDEC-4EFE-A38D-CF687468DF52}"/>
              </a:ext>
            </a:extLst>
          </p:cNvPr>
          <p:cNvSpPr>
            <a:spLocks noGrp="1"/>
          </p:cNvSpPr>
          <p:nvPr/>
        </p:nvSpPr>
        <p:spPr>
          <a:xfrm>
            <a:off x="762000" y="2571750"/>
            <a:ext cx="5048250" cy="0"/>
          </a:xfrm>
          <a:prstGeom prst="line">
            <a:avLst/>
          </a:prstGeom>
          <a:noFill/>
          <a:ln w="23813">
            <a:solidFill>
              <a:srgbClr val="2FA4A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Sublinhado Aplicar">
            <a:extLst>
              <a:ext uri="{FF2B5EF4-FFF2-40B4-BE49-F238E27FC236}">
                <a16:creationId xmlns:a16="http://schemas.microsoft.com/office/drawing/2014/main" id="{5C20444D-1899-44A9-BFFD-B63E6E324DF9}"/>
              </a:ext>
            </a:extLst>
          </p:cNvPr>
          <p:cNvSpPr>
            <a:spLocks noGrp="1"/>
          </p:cNvSpPr>
          <p:nvPr/>
        </p:nvSpPr>
        <p:spPr>
          <a:xfrm>
            <a:off x="6477000" y="2571750"/>
            <a:ext cx="5000625" cy="0"/>
          </a:xfrm>
          <a:prstGeom prst="line">
            <a:avLst/>
          </a:prstGeom>
          <a:noFill/>
          <a:ln w="23813">
            <a:solidFill>
              <a:srgbClr val="F7AB3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Mensagens a reter">
            <a:extLst>
              <a:ext uri="{FF2B5EF4-FFF2-40B4-BE49-F238E27FC236}">
                <a16:creationId xmlns:a16="http://schemas.microsoft.com/office/drawing/2014/main" id="{C2368272-F406-4F20-B34F-D525D130FA92}"/>
              </a:ext>
            </a:extLst>
          </p:cNvPr>
          <p:cNvSpPr>
            <a:spLocks noGrp="1"/>
          </p:cNvSpPr>
          <p:nvPr/>
        </p:nvSpPr>
        <p:spPr>
          <a:xfrm>
            <a:off x="761999" y="2686050"/>
            <a:ext cx="5238741" cy="31432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Ética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orienta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Integridade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traduz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valores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conduta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Transparência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permite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escrutínio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anticorrupção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previne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reage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íntegra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respeita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regras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considera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impactos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comum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ser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explicada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às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pessoas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afetadas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abuso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confiado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para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obter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vantagem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ilegítima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Exige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desvio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benefício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dano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Conflito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interesses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prova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crime ou ilegalidade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 visado deve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declarar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a entidade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avaliar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gerir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registar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atuar em conformidade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Falta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ética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irregularidade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ilicitude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ilegalidade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contraordenação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crime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sinónimos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qualificação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depende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normas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dados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exigem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método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limites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Opacidade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controlos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fracos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silêncio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impunidade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aumentam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lesa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serviços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mérito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confiança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democracia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Estado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boa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governança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compliance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organizam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procedimentos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controlos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rgbClr val="273444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Prevenir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investigar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julgar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funções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distintas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23" name="Mensagens a aplicar">
            <a:extLst>
              <a:ext uri="{FF2B5EF4-FFF2-40B4-BE49-F238E27FC236}">
                <a16:creationId xmlns:a16="http://schemas.microsoft.com/office/drawing/2014/main" id="{A36D849B-F4F5-474D-87D6-7F505ABB66B4}"/>
              </a:ext>
            </a:extLst>
          </p:cNvPr>
          <p:cNvSpPr>
            <a:spLocks noGrp="1"/>
          </p:cNvSpPr>
          <p:nvPr/>
        </p:nvSpPr>
        <p:spPr>
          <a:xfrm>
            <a:off x="6477000" y="2686050"/>
            <a:ext cx="5391150" cy="31432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Testa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competência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procedimento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evidência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interesses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impacto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Verifica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se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respeita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serve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comum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resiste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escrutínio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Mantém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integridade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académica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digital.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Declara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uso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real de IA,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respeita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autoria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imagem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distingue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comunicar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um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problema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expor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pessoa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Recusa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cunhas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compra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votos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favoritismo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uso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privado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recursos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comuns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manipulação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dados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publicidade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disfarçada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Declara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interesses antes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intervir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Se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houver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parcialidade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limita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abandona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regista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medida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aceita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controlo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independente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Verifica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fontes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indicadores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universo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período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contexto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Separa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opiniões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suspeitas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evita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generalizações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no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futuro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profissional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usa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canais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adequados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protege dados,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recursos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respeita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garantias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corrige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erros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rgbClr val="273444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investigues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nem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acuses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publicamente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6700" marR="0" lvl="0" indent="-165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Transforma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crítica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melhoria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escolhe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um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processo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identifica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pessoas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afetadas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propõe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regras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controlos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transparência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avalia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resultado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0770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BD050-D370-44D8-A78E-24AADBCBA0E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64284" y="4930258"/>
            <a:ext cx="7684762" cy="657933"/>
          </a:xfrm>
        </p:spPr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44A8031-D728-351A-2325-E6A78D7E1E19}"/>
              </a:ext>
            </a:extLst>
          </p:cNvPr>
          <p:cNvSpPr>
            <a:spLocks noGrp="1"/>
          </p:cNvSpPr>
          <p:nvPr/>
        </p:nvSpPr>
        <p:spPr>
          <a:xfrm>
            <a:off x="4801990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4385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0292" y="610230"/>
            <a:ext cx="11249155" cy="634093"/>
          </a:xfrm>
        </p:spPr>
        <p:txBody>
          <a:bodyPr>
            <a:noAutofit/>
          </a:bodyPr>
          <a:lstStyle/>
          <a:p>
            <a:r>
              <a:rPr err="1">
                <a:solidFill>
                  <a:schemeClr val="bg2"/>
                </a:solidFill>
              </a:rPr>
              <a:t>Referencial</a:t>
            </a:r>
            <a:r>
              <a:rPr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80292" y="1296025"/>
            <a:ext cx="9981541" cy="483790"/>
          </a:xfrm>
        </p:spPr>
        <p:txBody>
          <a:bodyPr>
            <a:normAutofit/>
          </a:bodyPr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ireção</a:t>
            </a:r>
            <a:r>
              <a:rPr lang="pt-PT">
                <a:solidFill>
                  <a:srgbClr val="2FA4A9"/>
                </a:solidFill>
              </a:rPr>
              <a:t>-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G</a:t>
            </a:r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eral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da Educação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/MECI, 2024 —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Referencial de Educação para a Transparência e Integridade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1" descr="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1847088"/>
            <a:ext cx="2664406" cy="37947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68681" y="2176272"/>
            <a:ext cx="7308368" cy="3544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Documento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orientador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DGE/MECI (2024) para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-escolar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básico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realizado por diversos autores em conjunto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CINCO TEMAS GLOBAIS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boa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governança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2.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sociedade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3.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Causas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efeitos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combate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5.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Situações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concretas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COMO SE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De forma transversal no 1.º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no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disciplina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2.º e 3.º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com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subtemas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descritores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próprios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352903B-C1FD-360F-5D1A-D2EA89FDB9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31</a:t>
            </a:fld>
            <a:endParaRPr lang="pt-PT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(1/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A5E9490-F6A2-5319-1238-AC3F17FC92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71733" y="1808390"/>
            <a:ext cx="5623560" cy="4246141"/>
          </a:xfrm>
          <a:prstGeom prst="rect">
            <a:avLst/>
          </a:prstGeom>
          <a:noFill/>
        </p:spPr>
        <p:txBody>
          <a:bodyPr wrap="square" lIns="45720" tIns="0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Comissão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O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é o Estado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direito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https://commission.europa.eu/strategy-and-policy/policies/justice-and-fundamental-rights/upholding-rule-law/rule-law/what-rule-law_pt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https://www.coe.int/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(extinto, mas com recursos)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https://www.cpc.tcontas.pt/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Unidas contra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(UNCAC)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https://www.unodc.org/unodc/en/corruption/uncac.html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Decreto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-Lei n.º 55/2018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Currículo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https://diariodarepublica.pt/dr/legislacao-consolidada/decreto-lei/2018-115645941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DGE (EDUQA)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https://cidadania.dge.mec.pt/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6733" y="1888667"/>
            <a:ext cx="5440680" cy="424614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2020–2024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(RCM n.º 37/2021)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</a:t>
            </a:r>
            <a:r>
              <a:rPr kumimoji="0" sz="1100" b="0" i="1" u="none" strike="noStrike" kern="1200" cap="none" spc="0" normalizeH="0" baseline="0" noProof="0" err="1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referência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legal)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Combate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(ENCC)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https://justica.gov.pt/Estrategia-Nacional-de-Combate-a-Corrupcao-ENCC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(RCM n.º 127/2025)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https://www.dge.mec.pt/estrategia-nacional-de-educacao-para-cidadania</a:t>
            </a: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EDUQA, I.P. Educar para a Cidadania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 </a:t>
            </a:r>
            <a:endParaRPr kumimoji="0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GRECO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https://www.coe.int/en/web/greco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Índice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(CPI)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transparency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.org/en/cpi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Integrity Bootcamp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https://transparencia.pt/4-o-integrity-bootcamp-no-agrupamento-de-escolas-de-almodovar/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(2/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798" y="1572768"/>
            <a:ext cx="5440681" cy="615707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Mecanismo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(MENAC)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https://mec-anticorrupcao.pt/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MENAC (DL 109-E/2021;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Recomendações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8/2024 e 3/2025)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https://www.mec-anticorrupcao.pt/escolas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Ministério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Público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https://www.ministeriopublico.pt/perguntas-frequentes/corrupcao-e-fraude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OECD Anti-Corruption &amp; Integrity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https://www.oecd.org/corruption-integrity/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OLAF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Europeu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Luta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https://anti-fraud.ec.europa.eu/index_pt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Perfil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Alunos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Saída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Obrigatória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(2017)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https://dge.mec.pt/sites/default/files/Curriculo/Projeto_Autonomia_e_Flexibilidade/perfil_dos_alunos.pdf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72768"/>
            <a:ext cx="5440680" cy="617245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(All4Integrity)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https://www.all4integrity.org/redescolas/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Referencial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(2024)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https://mec-anticorrupcao.pt/wp-content/uploads/2025/02/referencial-de-educacao-para-transparencia-e-integridade.pdf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(Portugal)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https://transparencia.pt/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 International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https://www.transparency.org/en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UNICEF Plataforma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recursos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https://escolas.unicef.pt/recursos/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UNODC GRACE /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Justiça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3"/>
              </a:rPr>
              <a:t>https://grace.unodc.org/grace/en/primary-and-secondary.html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E6A05EB-59A6-8941-5977-BA7B53FA9D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33</a:t>
            </a:fld>
            <a:endParaRPr lang="pt-PT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A40E026-F854-CCC0-5216-107AB2E4E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8F8C6-161E-F3CC-1327-187C96B75D4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 dirty="0"/>
              <a:t>L</a:t>
            </a:r>
            <a:r>
              <a:rPr dirty="0" err="1"/>
              <a:t>igações</a:t>
            </a:r>
            <a:r>
              <a:rPr dirty="0"/>
              <a:t> </a:t>
            </a:r>
            <a:r>
              <a:rPr dirty="0" err="1"/>
              <a:t>úteis</a:t>
            </a:r>
            <a:r>
              <a:rPr dirty="0"/>
              <a:t>  (</a:t>
            </a:r>
            <a:r>
              <a:rPr lang="pt-PT" dirty="0"/>
              <a:t>3</a:t>
            </a:r>
            <a:r>
              <a:rPr dirty="0"/>
              <a:t>/</a:t>
            </a:r>
            <a:r>
              <a:rPr lang="pt-PT" dirty="0"/>
              <a:t>3</a:t>
            </a:r>
            <a:r>
              <a:rPr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E7935-0797-D2A5-FB4A-804DF4F971B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pt-PT" b="1" i="1" dirty="0" err="1">
                <a:solidFill>
                  <a:srgbClr val="2FA4A9"/>
                </a:solidFill>
                <a:latin typeface="Calibri Light"/>
              </a:rPr>
              <a:t>Videos</a:t>
            </a:r>
            <a:r>
              <a:rPr lang="pt-PT" b="1" i="1" dirty="0">
                <a:solidFill>
                  <a:srgbClr val="2FA4A9"/>
                </a:solidFill>
                <a:latin typeface="Calibri Light"/>
              </a:rPr>
              <a:t> (com hiperligação)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5739A-12F3-949F-B21E-17A06B9F26A3}"/>
              </a:ext>
            </a:extLst>
          </p:cNvPr>
          <p:cNvSpPr txBox="1"/>
          <p:nvPr/>
        </p:nvSpPr>
        <p:spPr>
          <a:xfrm>
            <a:off x="655320" y="1981200"/>
            <a:ext cx="5440680" cy="34544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C88A1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Are 10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Ways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to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Corruption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(dez modos de combater a corrupção) (Banco Mundial)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Diz Não à Corrupção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(MENAC)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(Comissão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Dias 9 de dezembro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(ALL4INTEGRITY)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Proteger o 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(Tribunal de Justiça da União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8F9FF-D8C4-1216-FF67-63311C114F05}"/>
              </a:ext>
            </a:extLst>
          </p:cNvPr>
          <p:cNvSpPr txBox="1"/>
          <p:nvPr/>
        </p:nvSpPr>
        <p:spPr>
          <a:xfrm>
            <a:off x="6384459" y="2305690"/>
            <a:ext cx="5152221" cy="359664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 que é o OLAF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Minuto Europeu (CE-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Anti-corruption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(UNODC-UNESCO)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Fighting Corruption in the Developing World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(James Long,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TEDTalks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Como expor a Corrupção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Peter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Eigen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Fazer a coisa certa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(Team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Fearless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Integridade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(curta-metragem,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Sammy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Gerstein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14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1BE74C8-E1A2-B31F-7557-DFCD4F8249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3760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/>
              <a:t>Referências</a:t>
            </a:r>
            <a:r>
              <a:t> </a:t>
            </a:r>
            <a:r>
              <a:rPr err="1"/>
              <a:t>bibliográficas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Fontes citadas nos diapositivos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8529" y="1978890"/>
            <a:ext cx="10881360" cy="4069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Aprendizagens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Essenciais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Cidadania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Desenvolvimento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— Ensino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Básico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e Ensino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Secundário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(MECI/DGE, 2025): </a:t>
            </a:r>
            <a:r>
              <a:rPr sz="1300" dirty="0">
                <a:solidFill>
                  <a:srgbClr val="2FA4A9"/>
                </a:solidFill>
                <a:latin typeface="Calibri"/>
                <a:hlinkClick r:id="rId3"/>
              </a:rPr>
              <a:t>www.dge.mec.pt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Constituição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da República Portuguesa,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artigos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1.º, 2.º, 13.º e 266.º: </a:t>
            </a:r>
            <a:r>
              <a:rPr sz="1300" dirty="0">
                <a:solidFill>
                  <a:srgbClr val="2FA4A9"/>
                </a:solidFill>
                <a:latin typeface="Calibri"/>
                <a:hlinkClick r:id="rId4"/>
              </a:rPr>
              <a:t>www.parlamento.pt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Convenção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das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Nações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Unidas contra a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Corrupção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(2003): </a:t>
            </a:r>
            <a:r>
              <a:rPr sz="1300" dirty="0">
                <a:solidFill>
                  <a:srgbClr val="2FA4A9"/>
                </a:solidFill>
                <a:latin typeface="Calibri"/>
                <a:hlinkClick r:id="rId5"/>
              </a:rPr>
              <a:t>unodc.org/</a:t>
            </a:r>
            <a:r>
              <a:rPr sz="1300" dirty="0" err="1">
                <a:solidFill>
                  <a:srgbClr val="2FA4A9"/>
                </a:solidFill>
                <a:latin typeface="Calibri"/>
                <a:hlinkClick r:id="rId5"/>
              </a:rPr>
              <a:t>unodc</a:t>
            </a:r>
            <a:r>
              <a:rPr sz="1300" dirty="0">
                <a:solidFill>
                  <a:srgbClr val="2FA4A9"/>
                </a:solidFill>
                <a:latin typeface="Calibri"/>
                <a:hlinkClick r:id="rId5"/>
              </a:rPr>
              <a:t>/</a:t>
            </a:r>
            <a:r>
              <a:rPr sz="1300" dirty="0" err="1">
                <a:solidFill>
                  <a:srgbClr val="2FA4A9"/>
                </a:solidFill>
                <a:latin typeface="Calibri"/>
                <a:hlinkClick r:id="rId5"/>
              </a:rPr>
              <a:t>en</a:t>
            </a:r>
            <a:r>
              <a:rPr sz="1300" dirty="0">
                <a:solidFill>
                  <a:srgbClr val="2FA4A9"/>
                </a:solidFill>
                <a:latin typeface="Calibri"/>
                <a:hlinkClick r:id="rId5"/>
              </a:rPr>
              <a:t>/treaties/CAC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Decreto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-Lei n.º 109-E/2021, de 9 de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dezembro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,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na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redação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atual</a:t>
            </a:r>
            <a:r>
              <a:rPr sz="1300" dirty="0">
                <a:solidFill>
                  <a:srgbClr val="26313D"/>
                </a:solidFill>
                <a:latin typeface="Calibri"/>
              </a:rPr>
              <a:t>: </a:t>
            </a:r>
            <a:r>
              <a:rPr sz="1300" dirty="0">
                <a:solidFill>
                  <a:srgbClr val="2FA4A9"/>
                </a:solidFill>
                <a:latin typeface="Calibri"/>
                <a:hlinkClick r:id="rId6"/>
              </a:rPr>
              <a:t>diariodarepublica.pt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Estratégia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Nacional de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Educação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para a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Cidadania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(2025): </a:t>
            </a:r>
            <a:r>
              <a:rPr sz="1300" dirty="0">
                <a:solidFill>
                  <a:srgbClr val="2FA4A9"/>
                </a:solidFill>
                <a:latin typeface="Calibri"/>
                <a:hlinkClick r:id="rId7"/>
              </a:rPr>
              <a:t>www.dge.mec.pt/estrategia-nacional-de-educacao-para-cidadania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Manual de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Educação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Anticorrupção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(STT,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Lituânia</a:t>
            </a:r>
            <a:r>
              <a:rPr sz="1300" dirty="0">
                <a:solidFill>
                  <a:srgbClr val="26313D"/>
                </a:solidFill>
                <a:latin typeface="Calibri"/>
              </a:rPr>
              <a:t>)</a:t>
            </a:r>
            <a:r>
              <a:rPr lang="pt-PT" sz="1300" dirty="0">
                <a:solidFill>
                  <a:srgbClr val="26313D"/>
                </a:solidFill>
                <a:latin typeface="Calibri"/>
              </a:rPr>
              <a:t>: </a:t>
            </a:r>
            <a:r>
              <a:rPr lang="pt-PT" sz="1300" dirty="0">
                <a:solidFill>
                  <a:srgbClr val="26313D"/>
                </a:solidFill>
                <a:latin typeface="Calibri"/>
                <a:hlinkClick r:id="rId8"/>
              </a:rPr>
              <a:t>https://www.stt.lt/en/anti-corruption-education/7491</a:t>
            </a:r>
            <a:r>
              <a:rPr lang="pt-PT" sz="1300" dirty="0">
                <a:solidFill>
                  <a:srgbClr val="26313D"/>
                </a:solidFill>
                <a:latin typeface="Calibri"/>
              </a:rPr>
              <a:t> </a:t>
            </a:r>
            <a:endParaRPr sz="130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MENAC —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Mecanismo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Nacional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Anticorrupção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: </a:t>
            </a:r>
            <a:r>
              <a:rPr sz="1300" dirty="0">
                <a:solidFill>
                  <a:srgbClr val="2FA4A9"/>
                </a:solidFill>
                <a:latin typeface="Calibri"/>
                <a:hlinkClick r:id="rId9"/>
              </a:rPr>
              <a:t>mec-anticorrupcao.pt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MENAC,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Guião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vídeo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-aula — </a:t>
            </a:r>
            <a:r>
              <a:rPr lang="pt-PT" sz="1300" dirty="0">
                <a:solidFill>
                  <a:srgbClr val="26313D"/>
                </a:solidFill>
                <a:latin typeface="Calibri"/>
              </a:rPr>
              <a:t>Dias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da Integridade 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Anticorrupção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(2026).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MENAC/MECI, Guia para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palestrantes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— </a:t>
            </a:r>
            <a:r>
              <a:rPr lang="pt-PT" sz="1300" dirty="0">
                <a:solidFill>
                  <a:srgbClr val="26313D"/>
                </a:solidFill>
                <a:latin typeface="Calibri"/>
              </a:rPr>
              <a:t>Dias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da Integridade 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Anticorrupção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(2026).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Referencial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Educação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para a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Transparência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300" dirty="0" err="1">
                <a:solidFill>
                  <a:srgbClr val="26313D"/>
                </a:solidFill>
                <a:latin typeface="Calibri"/>
              </a:rPr>
              <a:t>Integridade</a:t>
            </a:r>
            <a:r>
              <a:rPr lang="pt-PT" sz="1300" dirty="0">
                <a:solidFill>
                  <a:srgbClr val="26313D"/>
                </a:solidFill>
              </a:rPr>
              <a:t> DGE/MECI</a:t>
            </a:r>
            <a:r>
              <a:rPr sz="1300" dirty="0">
                <a:solidFill>
                  <a:srgbClr val="26313D"/>
                </a:solidFill>
                <a:latin typeface="Calibri"/>
              </a:rPr>
              <a:t> (2024): </a:t>
            </a:r>
            <a:r>
              <a:rPr sz="1300" dirty="0">
                <a:solidFill>
                  <a:srgbClr val="2FA4A9"/>
                </a:solidFill>
                <a:latin typeface="Calibri"/>
                <a:hlinkClick r:id="rId10"/>
              </a:rPr>
              <a:t>mec-anticorrupcao.pt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OCDE, Education for Integrity: Teaching on Anti-Corruption, Values and the Rule of Law (2018): </a:t>
            </a:r>
            <a:r>
              <a:rPr sz="1300" dirty="0">
                <a:solidFill>
                  <a:srgbClr val="2FA4A9"/>
                </a:solidFill>
                <a:latin typeface="Calibri"/>
                <a:hlinkClick r:id="rId11"/>
              </a:rPr>
              <a:t>oecd.org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Transparency International, What is corruption?: </a:t>
            </a:r>
            <a:r>
              <a:rPr sz="1300" dirty="0">
                <a:solidFill>
                  <a:srgbClr val="2FA4A9"/>
                </a:solidFill>
                <a:latin typeface="Calibri"/>
                <a:hlinkClick r:id="rId12"/>
              </a:rPr>
              <a:t>www.transparency.org/en/what-is-corruption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UNODC, E4J Secondary Education — Anti-Corruption Glossary: </a:t>
            </a:r>
            <a:r>
              <a:rPr sz="1300" dirty="0">
                <a:solidFill>
                  <a:srgbClr val="2FA4A9"/>
                </a:solidFill>
                <a:latin typeface="Calibri"/>
                <a:hlinkClick r:id="rId13"/>
              </a:rPr>
              <a:t>unodc.org/e4j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300" dirty="0">
                <a:solidFill>
                  <a:srgbClr val="26313D"/>
                </a:solidFill>
                <a:latin typeface="Calibri"/>
              </a:rPr>
              <a:t>▪ Van Duyne, P. C. (2001), "Will Caligula go transparent? Corruption in acts and attitudes", Forum on Crime and Society, 1(2), pp. 73–98: </a:t>
            </a:r>
            <a:r>
              <a:rPr sz="1300" dirty="0">
                <a:solidFill>
                  <a:srgbClr val="2FA4A9"/>
                </a:solidFill>
                <a:latin typeface="Calibri"/>
                <a:hlinkClick r:id="rId14"/>
              </a:rPr>
              <a:t>unodc.org/pdf/crime/corruption/forum1vol2.pdf</a:t>
            </a:r>
            <a:r>
              <a:rPr sz="1300" dirty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893DAAB-B598-8D46-907E-2C87AAD968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35</a:t>
            </a:fld>
            <a:endParaRPr lang="pt-P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B8C73C0-FB45-352C-BCF1-D7179B35C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3ADB6-337D-A4EB-8A8C-CE6CC415ED4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64284" y="4930258"/>
            <a:ext cx="7684762" cy="657933"/>
          </a:xfrm>
        </p:spPr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13A314F-B43A-BAAA-2F9C-B73679639E8E}"/>
              </a:ext>
            </a:extLst>
          </p:cNvPr>
          <p:cNvSpPr>
            <a:spLocks noGrp="1"/>
          </p:cNvSpPr>
          <p:nvPr/>
        </p:nvSpPr>
        <p:spPr>
          <a:xfrm>
            <a:off x="4801990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9882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D61F7B628FC04685733A951602F94A" ma:contentTypeVersion="11" ma:contentTypeDescription="Criar um novo documento." ma:contentTypeScope="" ma:versionID="b68d8866247118ff14a0e849b7ce3aeb">
  <xsd:schema xmlns:xsd="http://www.w3.org/2001/XMLSchema" xmlns:xs="http://www.w3.org/2001/XMLSchema" xmlns:p="http://schemas.microsoft.com/office/2006/metadata/properties" xmlns:ns2="9af99d29-d5b4-49d3-9259-ecf9c7a54e48" xmlns:ns3="5ef9eb99-13c1-422f-bf0b-e9f7354c0422" targetNamespace="http://schemas.microsoft.com/office/2006/metadata/properties" ma:root="true" ma:fieldsID="41edcd6392c92a5a61a69e6bb8bb5220" ns2:_="" ns3:_="">
    <xsd:import namespace="9af99d29-d5b4-49d3-9259-ecf9c7a54e48"/>
    <xsd:import namespace="5ef9eb99-13c1-422f-bf0b-e9f7354c0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99d29-d5b4-49d3-9259-ecf9c7a54e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m" ma:readOnly="false" ma:fieldId="{5cf76f15-5ced-4ddc-b409-7134ff3c332f}" ma:taxonomyMulti="true" ma:sspId="27743cb6-17b7-4513-93b7-b1ab69736d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9eb99-13c1-422f-bf0b-e9f7354c042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9fa60c2-67dd-419d-9932-73981ea41646}" ma:internalName="TaxCatchAll" ma:showField="CatchAllData" ma:web="5ef9eb99-13c1-422f-bf0b-e9f7354c0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f9eb99-13c1-422f-bf0b-e9f7354c0422" xsi:nil="true"/>
    <lcf76f155ced4ddcb4097134ff3c332f xmlns="9af99d29-d5b4-49d3-9259-ecf9c7a54e4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66A9363-5029-4FC1-9E7E-9D4B2D9C8D36}">
  <ds:schemaRefs>
    <ds:schemaRef ds:uri="5ef9eb99-13c1-422f-bf0b-e9f7354c0422"/>
    <ds:schemaRef ds:uri="9af99d29-d5b4-49d3-9259-ecf9c7a54e4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B98149B-9444-4AAF-B23F-47362C5D15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EFCA8C-73AC-45B8-8C78-E5712D1E480B}">
  <ds:schemaRefs>
    <ds:schemaRef ds:uri="http://purl.org/dc/elements/1.1/"/>
    <ds:schemaRef ds:uri="9af99d29-d5b4-49d3-9259-ecf9c7a54e48"/>
    <ds:schemaRef ds:uri="http://schemas.microsoft.com/office/2006/metadata/properties"/>
    <ds:schemaRef ds:uri="http://purl.org/dc/terms/"/>
    <ds:schemaRef ds:uri="5ef9eb99-13c1-422f-bf0b-e9f7354c0422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8376</Words>
  <Application>Microsoft Office PowerPoint</Application>
  <PresentationFormat>Widescreen</PresentationFormat>
  <Paragraphs>684</Paragraphs>
  <Slides>36</Slides>
  <Notes>31</Notes>
  <HiddenSlides>9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Arial Black</vt:lpstr>
      <vt:lpstr>Calibri</vt:lpstr>
      <vt:lpstr>Calibri Light</vt:lpstr>
      <vt:lpstr>Montserrat</vt:lpstr>
      <vt:lpstr>Open Sans</vt:lpstr>
      <vt:lpstr>Office Theme</vt:lpstr>
      <vt:lpstr>2_Office Theme</vt:lpstr>
      <vt:lpstr>3_Office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Nuno Cunha Rolo</dc:creator>
  <cp:lastModifiedBy>Teresa Noronha</cp:lastModifiedBy>
  <cp:revision>5</cp:revision>
  <cp:lastPrinted>2026-09-22T14:56:43Z</cp:lastPrinted>
  <dcterms:created xsi:type="dcterms:W3CDTF">2026-08-19T10:50:27Z</dcterms:created>
  <dcterms:modified xsi:type="dcterms:W3CDTF">2026-09-22T16:35:49Z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2026-08-19T16:36:00Z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af1146dc-e65f-4024-b388-53d2a1f0b5a1</vt:lpwstr>
  </property>
  <property fmtid="{D5CDD505-2E9C-101B-9397-08002B2CF9AE}" pid="7" name="MSIP_Label_defa4170-0d19-0005-0004-bc88714345d2_ActionId">
    <vt:lpwstr>c089a7ce-c903-40f0-b074-2e1ddece064f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0x010100CAD61F7B628FC04685733A951602F94A</vt:lpwstr>
  </property>
  <property fmtid="{D5CDD505-2E9C-101B-9397-08002B2CF9AE}" pid="11" name="MediaServiceImageTags">
    <vt:lpwstr/>
  </property>
</Properties>
</file>